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</p:sldIdLst>
  <p:sldSz cx="18288000" cy="10287000"/>
  <p:notesSz cx="6858000" cy="9144000"/>
  <p:embeddedFontLst>
    <p:embeddedFont>
      <p:font typeface="Montserrat Light" charset="1" panose="00000400000000000000"/>
      <p:regular r:id="rId35"/>
    </p:embeddedFont>
    <p:embeddedFont>
      <p:font typeface="Overpass Light Bold" charset="1" panose="00000500000000000000"/>
      <p:regular r:id="rId36"/>
    </p:embeddedFont>
    <p:embeddedFont>
      <p:font typeface="Montserrat 1" charset="1" panose="00000500000000000000"/>
      <p:regular r:id="rId37"/>
    </p:embeddedFont>
    <p:embeddedFont>
      <p:font typeface="Arimo Bold" charset="1" panose="020B0704020202020204"/>
      <p:regular r:id="rId38"/>
    </p:embeddedFont>
    <p:embeddedFont>
      <p:font typeface="Montserrat Semi-Bold" charset="1" panose="00000700000000000000"/>
      <p:regular r:id="rId39"/>
    </p:embeddedFont>
    <p:embeddedFont>
      <p:font typeface="Montserrat Thin" charset="1" panose="00000300000000000000"/>
      <p:regular r:id="rId40"/>
    </p:embeddedFont>
    <p:embeddedFont>
      <p:font typeface="Montserrat Semi-Bold Bold" charset="1" panose="00000800000000000000"/>
      <p:regular r:id="rId41"/>
    </p:embeddedFont>
    <p:embeddedFont>
      <p:font typeface="Overpass Light" charset="1" panose="00000400000000000000"/>
      <p:regular r:id="rId42"/>
    </p:embeddedFont>
    <p:embeddedFont>
      <p:font typeface="Montserrat Light Bold" charset="1" panose="00000800000000000000"/>
      <p:regular r:id="rId43"/>
    </p:embeddedFont>
    <p:embeddedFont>
      <p:font typeface="Montserrat 1 Ultra-Bold" charset="1" panose="00000900000000000000"/>
      <p:regular r:id="rId44"/>
    </p:embeddedFont>
    <p:embeddedFont>
      <p:font typeface="Montserrat 1 Heavy" charset="1" panose="00000A00000000000000"/>
      <p:regular r:id="rId45"/>
    </p:embeddedFont>
    <p:embeddedFont>
      <p:font typeface="Arimo" charset="1" panose="020B0604020202020204"/>
      <p:regular r:id="rId46"/>
    </p:embeddedFont>
    <p:embeddedFont>
      <p:font typeface="Canva Sans 1" charset="1" panose="020B0503030501040103"/>
      <p:regular r:id="rId47"/>
    </p:embeddedFont>
    <p:embeddedFont>
      <p:font typeface="Canva Sans 1 Bold" charset="1" panose="020B0803030501040103"/>
      <p:regular r:id="rId48"/>
    </p:embeddedFont>
    <p:embeddedFont>
      <p:font typeface="Canva Sans 2" charset="1" panose="020B0503030501040103"/>
      <p:regular r:id="rId49"/>
    </p:embeddedFont>
    <p:embeddedFont>
      <p:font typeface="Montserrat 2" charset="1" panose="00000500000000000000"/>
      <p:regular r:id="rId50"/>
    </p:embeddedFont>
    <p:embeddedFont>
      <p:font typeface="Montserrat 2 Bold" charset="1" panose="00000600000000000000"/>
      <p:regular r:id="rId51"/>
    </p:embeddedFont>
    <p:embeddedFont>
      <p:font typeface="Montserrat 1 Bold" charset="1" panose="00000800000000000000"/>
      <p:regular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40" Target="fonts/font40.fntdata" Type="http://schemas.openxmlformats.org/officeDocument/2006/relationships/font"/><Relationship Id="rId41" Target="fonts/font41.fntdata" Type="http://schemas.openxmlformats.org/officeDocument/2006/relationships/font"/><Relationship Id="rId42" Target="fonts/font42.fntdata" Type="http://schemas.openxmlformats.org/officeDocument/2006/relationships/font"/><Relationship Id="rId43" Target="fonts/font43.fntdata" Type="http://schemas.openxmlformats.org/officeDocument/2006/relationships/font"/><Relationship Id="rId44" Target="fonts/font44.fntdata" Type="http://schemas.openxmlformats.org/officeDocument/2006/relationships/font"/><Relationship Id="rId45" Target="fonts/font45.fntdata" Type="http://schemas.openxmlformats.org/officeDocument/2006/relationships/font"/><Relationship Id="rId46" Target="fonts/font46.fntdata" Type="http://schemas.openxmlformats.org/officeDocument/2006/relationships/font"/><Relationship Id="rId47" Target="fonts/font47.fntdata" Type="http://schemas.openxmlformats.org/officeDocument/2006/relationships/font"/><Relationship Id="rId48" Target="fonts/font48.fntdata" Type="http://schemas.openxmlformats.org/officeDocument/2006/relationships/font"/><Relationship Id="rId49" Target="fonts/font49.fntdata" Type="http://schemas.openxmlformats.org/officeDocument/2006/relationships/font"/><Relationship Id="rId5" Target="tableStyles.xml" Type="http://schemas.openxmlformats.org/officeDocument/2006/relationships/tableStyles"/><Relationship Id="rId50" Target="fonts/font50.fntdata" Type="http://schemas.openxmlformats.org/officeDocument/2006/relationships/font"/><Relationship Id="rId51" Target="fonts/font51.fntdata" Type="http://schemas.openxmlformats.org/officeDocument/2006/relationships/font"/><Relationship Id="rId52" Target="fonts/font52.fntdata" Type="http://schemas.openxmlformats.org/officeDocument/2006/relationships/font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16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17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jpeg" Type="http://schemas.openxmlformats.org/officeDocument/2006/relationships/image"/><Relationship Id="rId3" Target="../media/image19.jpeg" Type="http://schemas.openxmlformats.org/officeDocument/2006/relationships/image"/><Relationship Id="rId4" Target="../media/image20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0.png" Type="http://schemas.openxmlformats.org/officeDocument/2006/relationships/image"/><Relationship Id="rId11" Target="../media/image29.jpeg" Type="http://schemas.openxmlformats.org/officeDocument/2006/relationships/image"/><Relationship Id="rId12" Target="../media/image30.jpeg" Type="http://schemas.openxmlformats.org/officeDocument/2006/relationships/image"/><Relationship Id="rId13" Target="../media/image31.png" Type="http://schemas.openxmlformats.org/officeDocument/2006/relationships/image"/><Relationship Id="rId2" Target="../media/image21.jpeg" Type="http://schemas.openxmlformats.org/officeDocument/2006/relationships/image"/><Relationship Id="rId3" Target="../media/image22.png" Type="http://schemas.openxmlformats.org/officeDocument/2006/relationships/image"/><Relationship Id="rId4" Target="../media/image23.png" Type="http://schemas.openxmlformats.org/officeDocument/2006/relationships/image"/><Relationship Id="rId5" Target="../media/image24.jpeg" Type="http://schemas.openxmlformats.org/officeDocument/2006/relationships/image"/><Relationship Id="rId6" Target="../media/image25.png" Type="http://schemas.openxmlformats.org/officeDocument/2006/relationships/image"/><Relationship Id="rId7" Target="../media/image26.png" Type="http://schemas.openxmlformats.org/officeDocument/2006/relationships/image"/><Relationship Id="rId8" Target="../media/image27.png" Type="http://schemas.openxmlformats.org/officeDocument/2006/relationships/image"/><Relationship Id="rId9" Target="../media/image28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jpeg" Type="http://schemas.openxmlformats.org/officeDocument/2006/relationships/image"/><Relationship Id="rId3" Target="../media/image32.jpeg" Type="http://schemas.openxmlformats.org/officeDocument/2006/relationships/image"/><Relationship Id="rId4" Target="../media/image33.png" Type="http://schemas.openxmlformats.org/officeDocument/2006/relationships/image"/><Relationship Id="rId5" Target="../media/image20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jpeg" Type="http://schemas.openxmlformats.org/officeDocument/2006/relationships/image"/><Relationship Id="rId3" Target="../media/image20.png" Type="http://schemas.openxmlformats.org/officeDocument/2006/relationships/image"/><Relationship Id="rId4" Target="../media/image34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jpeg" Type="http://schemas.openxmlformats.org/officeDocument/2006/relationships/image"/><Relationship Id="rId3" Target="../media/image20.png" Type="http://schemas.openxmlformats.org/officeDocument/2006/relationships/image"/><Relationship Id="rId4" Target="../media/image35.png" Type="http://schemas.openxmlformats.org/officeDocument/2006/relationships/image"/><Relationship Id="rId5" Target="../media/image36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7.jpeg" Type="http://schemas.openxmlformats.org/officeDocument/2006/relationships/image"/><Relationship Id="rId3" Target="../media/image20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4.png" Type="http://schemas.openxmlformats.org/officeDocument/2006/relationships/image"/><Relationship Id="rId2" Target="../media/image24.jpeg" Type="http://schemas.openxmlformats.org/officeDocument/2006/relationships/image"/><Relationship Id="rId3" Target="../media/image20.png" Type="http://schemas.openxmlformats.org/officeDocument/2006/relationships/image"/><Relationship Id="rId4" Target="../media/image38.png" Type="http://schemas.openxmlformats.org/officeDocument/2006/relationships/image"/><Relationship Id="rId5" Target="../media/image39.png" Type="http://schemas.openxmlformats.org/officeDocument/2006/relationships/image"/><Relationship Id="rId6" Target="../media/image40.png" Type="http://schemas.openxmlformats.org/officeDocument/2006/relationships/image"/><Relationship Id="rId7" Target="../media/image41.png" Type="http://schemas.openxmlformats.org/officeDocument/2006/relationships/image"/><Relationship Id="rId8" Target="../media/image42.png" Type="http://schemas.openxmlformats.org/officeDocument/2006/relationships/image"/><Relationship Id="rId9" Target="../media/image43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jpeg" Type="http://schemas.openxmlformats.org/officeDocument/2006/relationships/image"/><Relationship Id="rId3" Target="../media/image20.png" Type="http://schemas.openxmlformats.org/officeDocument/2006/relationships/image"/><Relationship Id="rId4" Target="../media/image45.png" Type="http://schemas.openxmlformats.org/officeDocument/2006/relationships/image"/><Relationship Id="rId5" Target="../media/image46.png" Type="http://schemas.openxmlformats.org/officeDocument/2006/relationships/image"/><Relationship Id="rId6" Target="../media/image47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Relationship Id="rId3" Target="../media/image2.png" Type="http://schemas.openxmlformats.org/officeDocument/2006/relationships/image"/><Relationship Id="rId4" Target="../media/image4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8.jpeg" Type="http://schemas.openxmlformats.org/officeDocument/2006/relationships/image"/><Relationship Id="rId3" Target="../media/image49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0.png" Type="http://schemas.openxmlformats.org/officeDocument/2006/relationships/image"/><Relationship Id="rId3" Target="../media/image49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1.jpeg" Type="http://schemas.openxmlformats.org/officeDocument/2006/relationships/image"/><Relationship Id="rId3" Target="../media/image52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9.png" Type="http://schemas.openxmlformats.org/officeDocument/2006/relationships/image"/><Relationship Id="rId2" Target="../media/image53.jpeg" Type="http://schemas.openxmlformats.org/officeDocument/2006/relationships/image"/><Relationship Id="rId3" Target="../media/image24.jpeg" Type="http://schemas.openxmlformats.org/officeDocument/2006/relationships/image"/><Relationship Id="rId4" Target="../media/image54.png" Type="http://schemas.openxmlformats.org/officeDocument/2006/relationships/image"/><Relationship Id="rId5" Target="../media/image55.png" Type="http://schemas.openxmlformats.org/officeDocument/2006/relationships/image"/><Relationship Id="rId6" Target="../media/image56.png" Type="http://schemas.openxmlformats.org/officeDocument/2006/relationships/image"/><Relationship Id="rId7" Target="../media/image57.png" Type="http://schemas.openxmlformats.org/officeDocument/2006/relationships/image"/><Relationship Id="rId8" Target="../media/image52.png" Type="http://schemas.openxmlformats.org/officeDocument/2006/relationships/image"/><Relationship Id="rId9" Target="../media/image58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jpeg" Type="http://schemas.openxmlformats.org/officeDocument/2006/relationships/image"/><Relationship Id="rId3" Target="../media/image52.png" Type="http://schemas.openxmlformats.org/officeDocument/2006/relationships/image"/><Relationship Id="rId4" Target="../media/image60.png" Type="http://schemas.openxmlformats.org/officeDocument/2006/relationships/image"/><Relationship Id="rId5" Target="../media/image61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jpeg" Type="http://schemas.openxmlformats.org/officeDocument/2006/relationships/image"/><Relationship Id="rId3" Target="../media/image62.jpeg" Type="http://schemas.openxmlformats.org/officeDocument/2006/relationships/image"/><Relationship Id="rId4" Target="../media/image63.pn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1.png" Type="http://schemas.openxmlformats.org/officeDocument/2006/relationships/image"/><Relationship Id="rId11" Target="../media/image72.png" Type="http://schemas.openxmlformats.org/officeDocument/2006/relationships/image"/><Relationship Id="rId12" Target="../media/image73.png" Type="http://schemas.openxmlformats.org/officeDocument/2006/relationships/image"/><Relationship Id="rId13" Target="../media/image74.jpeg" Type="http://schemas.openxmlformats.org/officeDocument/2006/relationships/image"/><Relationship Id="rId2" Target="../media/image64.jpeg" Type="http://schemas.openxmlformats.org/officeDocument/2006/relationships/image"/><Relationship Id="rId3" Target="../media/image65.jpeg" Type="http://schemas.openxmlformats.org/officeDocument/2006/relationships/image"/><Relationship Id="rId4" Target="../media/image66.jpeg" Type="http://schemas.openxmlformats.org/officeDocument/2006/relationships/image"/><Relationship Id="rId5" Target="../media/image67.jpeg" Type="http://schemas.openxmlformats.org/officeDocument/2006/relationships/image"/><Relationship Id="rId6" Target="../media/image24.jpeg" Type="http://schemas.openxmlformats.org/officeDocument/2006/relationships/image"/><Relationship Id="rId7" Target="../media/image68.png" Type="http://schemas.openxmlformats.org/officeDocument/2006/relationships/image"/><Relationship Id="rId8" Target="../media/image69.png" Type="http://schemas.openxmlformats.org/officeDocument/2006/relationships/image"/><Relationship Id="rId9" Target="../media/image70.pn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jpeg" Type="http://schemas.openxmlformats.org/officeDocument/2006/relationships/image"/><Relationship Id="rId3" Target="../media/image75.png" Type="http://schemas.openxmlformats.org/officeDocument/2006/relationships/image"/><Relationship Id="rId4" Target="../media/image76.png" Type="http://schemas.openxmlformats.org/officeDocument/2006/relationships/image"/><Relationship Id="rId5" Target="../media/image77.pn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24.jpeg" Type="http://schemas.openxmlformats.org/officeDocument/2006/relationships/image"/><Relationship Id="rId4" Target="../media/image78.png" Type="http://schemas.openxmlformats.org/officeDocument/2006/relationships/image"/><Relationship Id="rId5" Target="../media/image79.pn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2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8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11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Relationship Id="rId3" Target="../media/image13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14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15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26864" t="0" r="-6864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085490" y="-2166340"/>
            <a:ext cx="16503886" cy="14293906"/>
            <a:chOff x="0" y="0"/>
            <a:chExt cx="6202680" cy="53721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202680" cy="5372100"/>
            </a:xfrm>
            <a:custGeom>
              <a:avLst/>
              <a:gdLst/>
              <a:ahLst/>
              <a:cxnLst/>
              <a:rect r="r" b="b" t="t" l="l"/>
              <a:pathLst>
                <a:path h="5372100" w="620268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FAFAFA"/>
            </a:solid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0481472" y="5985881"/>
            <a:ext cx="7375609" cy="2650609"/>
          </a:xfrm>
          <a:custGeom>
            <a:avLst/>
            <a:gdLst/>
            <a:ahLst/>
            <a:cxnLst/>
            <a:rect r="r" b="b" t="t" l="l"/>
            <a:pathLst>
              <a:path h="2650609" w="7375609">
                <a:moveTo>
                  <a:pt x="0" y="0"/>
                </a:moveTo>
                <a:lnTo>
                  <a:pt x="7375608" y="0"/>
                </a:lnTo>
                <a:lnTo>
                  <a:pt x="7375608" y="2650609"/>
                </a:lnTo>
                <a:lnTo>
                  <a:pt x="0" y="26506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381147" y="592417"/>
            <a:ext cx="5785953" cy="3180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546"/>
              </a:lnSpc>
            </a:pPr>
            <a:r>
              <a:rPr lang="en-US" sz="1959" spc="630">
                <a:solidFill>
                  <a:srgbClr val="7E6B73">
                    <a:alpha val="85882"/>
                  </a:srgbClr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WRZESIEŃ, 2025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16303815" y="656619"/>
            <a:ext cx="955485" cy="218188"/>
            <a:chOff x="0" y="0"/>
            <a:chExt cx="1273980" cy="290918"/>
          </a:xfrm>
        </p:grpSpPr>
        <p:grpSp>
          <p:nvGrpSpPr>
            <p:cNvPr name="Group 8" id="8"/>
            <p:cNvGrpSpPr>
              <a:grpSpLocks noChangeAspect="true"/>
            </p:cNvGrpSpPr>
            <p:nvPr/>
          </p:nvGrpSpPr>
          <p:grpSpPr>
            <a:xfrm rot="0">
              <a:off x="983062" y="0"/>
              <a:ext cx="290918" cy="290918"/>
              <a:chOff x="0" y="0"/>
              <a:chExt cx="1708150" cy="1708150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1708150" cy="1708150"/>
              </a:xfrm>
              <a:custGeom>
                <a:avLst/>
                <a:gdLst/>
                <a:ahLst/>
                <a:cxnLst/>
                <a:rect r="r" b="b" t="t" l="l"/>
                <a:pathLst>
                  <a:path h="1708150" w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name="Group 10" id="10"/>
            <p:cNvGrpSpPr>
              <a:grpSpLocks noChangeAspect="true"/>
            </p:cNvGrpSpPr>
            <p:nvPr/>
          </p:nvGrpSpPr>
          <p:grpSpPr>
            <a:xfrm rot="0">
              <a:off x="489944" y="0"/>
              <a:ext cx="290918" cy="290918"/>
              <a:chOff x="0" y="0"/>
              <a:chExt cx="1708150" cy="1708150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1708150" cy="1708150"/>
              </a:xfrm>
              <a:custGeom>
                <a:avLst/>
                <a:gdLst/>
                <a:ahLst/>
                <a:cxnLst/>
                <a:rect r="r" b="b" t="t" l="l"/>
                <a:pathLst>
                  <a:path h="1708150" w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name="Group 12" id="12"/>
            <p:cNvGrpSpPr/>
            <p:nvPr/>
          </p:nvGrpSpPr>
          <p:grpSpPr>
            <a:xfrm rot="0">
              <a:off x="0" y="1587"/>
              <a:ext cx="287744" cy="287744"/>
              <a:chOff x="0" y="0"/>
              <a:chExt cx="6350000" cy="6350000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DA63C"/>
              </a:solidFill>
            </p:spPr>
          </p:sp>
        </p:grpSp>
      </p:grpSp>
      <p:sp>
        <p:nvSpPr>
          <p:cNvPr name="AutoShape 14" id="14"/>
          <p:cNvSpPr/>
          <p:nvPr/>
        </p:nvSpPr>
        <p:spPr>
          <a:xfrm rot="5407090">
            <a:off x="13639295" y="5203918"/>
            <a:ext cx="20059" cy="9448855"/>
          </a:xfrm>
          <a:prstGeom prst="rect">
            <a:avLst/>
          </a:prstGeom>
          <a:solidFill>
            <a:srgbClr val="CDA63C"/>
          </a:solidFill>
        </p:spPr>
      </p:sp>
      <p:sp>
        <p:nvSpPr>
          <p:cNvPr name="AutoShape 15" id="15"/>
          <p:cNvSpPr/>
          <p:nvPr/>
        </p:nvSpPr>
        <p:spPr>
          <a:xfrm rot="5407090">
            <a:off x="10653226" y="-1366043"/>
            <a:ext cx="9525" cy="4242081"/>
          </a:xfrm>
          <a:prstGeom prst="rect">
            <a:avLst/>
          </a:prstGeom>
          <a:solidFill>
            <a:srgbClr val="CDA63C"/>
          </a:solidFill>
        </p:spPr>
      </p:sp>
      <p:sp>
        <p:nvSpPr>
          <p:cNvPr name="TextBox 16" id="16"/>
          <p:cNvSpPr txBox="true"/>
          <p:nvPr/>
        </p:nvSpPr>
        <p:spPr>
          <a:xfrm rot="0">
            <a:off x="10481472" y="8910728"/>
            <a:ext cx="6963130" cy="3475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855"/>
              </a:lnSpc>
            </a:pPr>
            <a:r>
              <a:rPr lang="en-US" sz="2196" spc="707">
                <a:solidFill>
                  <a:srgbClr val="7E6B73">
                    <a:alpha val="85882"/>
                  </a:srgbClr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PREZENTACJA KORPORACYJNA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1190877" y="1930574"/>
            <a:ext cx="6427755" cy="2418546"/>
          </a:xfrm>
          <a:prstGeom prst="rect">
            <a:avLst/>
          </a:prstGeom>
          <a:solidFill>
            <a:srgbClr val="CBAE56">
              <a:alpha val="17647"/>
            </a:srgbClr>
          </a:solidFill>
        </p:spPr>
      </p:sp>
      <p:grpSp>
        <p:nvGrpSpPr>
          <p:cNvPr name="Group 3" id="3"/>
          <p:cNvGrpSpPr/>
          <p:nvPr/>
        </p:nvGrpSpPr>
        <p:grpSpPr>
          <a:xfrm rot="0">
            <a:off x="282947" y="9145742"/>
            <a:ext cx="907930" cy="907930"/>
            <a:chOff x="0" y="0"/>
            <a:chExt cx="1210574" cy="1210574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1210574" cy="1210574"/>
              <a:chOff x="0" y="0"/>
              <a:chExt cx="6350000" cy="6350000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5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5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DA63C">
                  <a:alpha val="38824"/>
                </a:srgbClr>
              </a:solidFill>
            </p:spPr>
          </p:sp>
        </p:grpSp>
        <p:sp>
          <p:nvSpPr>
            <p:cNvPr name="TextBox 6" id="6"/>
            <p:cNvSpPr txBox="true"/>
            <p:nvPr/>
          </p:nvSpPr>
          <p:spPr>
            <a:xfrm rot="0">
              <a:off x="0" y="286830"/>
              <a:ext cx="1210574" cy="72558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637"/>
                </a:lnSpc>
              </a:pPr>
              <a:r>
                <a:rPr lang="en-US" sz="3306">
                  <a:solidFill>
                    <a:srgbClr val="FAFAFA"/>
                  </a:solidFill>
                  <a:latin typeface="Overpass Light Bold"/>
                  <a:ea typeface="Overpass Light Bold"/>
                  <a:cs typeface="Overpass Light Bold"/>
                  <a:sym typeface="Overpass Light Bold"/>
                </a:rPr>
                <a:t>10</a:t>
              </a: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282947" y="364951"/>
            <a:ext cx="3693908" cy="1327498"/>
          </a:xfrm>
          <a:custGeom>
            <a:avLst/>
            <a:gdLst/>
            <a:ahLst/>
            <a:cxnLst/>
            <a:rect r="r" b="b" t="t" l="l"/>
            <a:pathLst>
              <a:path h="1327498" w="3693908">
                <a:moveTo>
                  <a:pt x="0" y="0"/>
                </a:moveTo>
                <a:lnTo>
                  <a:pt x="3693908" y="0"/>
                </a:lnTo>
                <a:lnTo>
                  <a:pt x="3693908" y="1327498"/>
                </a:lnTo>
                <a:lnTo>
                  <a:pt x="0" y="13274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AutoShape 8" id="8"/>
          <p:cNvSpPr/>
          <p:nvPr/>
        </p:nvSpPr>
        <p:spPr>
          <a:xfrm rot="5407090">
            <a:off x="10951038" y="-6054824"/>
            <a:ext cx="24722" cy="13636630"/>
          </a:xfrm>
          <a:prstGeom prst="rect">
            <a:avLst/>
          </a:prstGeom>
          <a:solidFill>
            <a:srgbClr val="CDA63C"/>
          </a:solidFill>
        </p:spPr>
      </p:sp>
      <p:sp>
        <p:nvSpPr>
          <p:cNvPr name="AutoShape 9" id="9"/>
          <p:cNvSpPr/>
          <p:nvPr/>
        </p:nvSpPr>
        <p:spPr>
          <a:xfrm rot="5400000">
            <a:off x="5022749" y="6385895"/>
            <a:ext cx="9525" cy="7222897"/>
          </a:xfrm>
          <a:prstGeom prst="rect">
            <a:avLst/>
          </a:prstGeom>
          <a:solidFill>
            <a:srgbClr val="CDA63C"/>
          </a:solidFill>
        </p:spPr>
      </p:sp>
      <p:grpSp>
        <p:nvGrpSpPr>
          <p:cNvPr name="Group 10" id="10"/>
          <p:cNvGrpSpPr/>
          <p:nvPr/>
        </p:nvGrpSpPr>
        <p:grpSpPr>
          <a:xfrm rot="-10800000">
            <a:off x="1416064" y="9599707"/>
            <a:ext cx="955485" cy="218188"/>
            <a:chOff x="0" y="0"/>
            <a:chExt cx="1273980" cy="290918"/>
          </a:xfrm>
        </p:grpSpPr>
        <p:grpSp>
          <p:nvGrpSpPr>
            <p:cNvPr name="Group 11" id="11"/>
            <p:cNvGrpSpPr>
              <a:grpSpLocks noChangeAspect="true"/>
            </p:cNvGrpSpPr>
            <p:nvPr/>
          </p:nvGrpSpPr>
          <p:grpSpPr>
            <a:xfrm rot="0">
              <a:off x="983062" y="0"/>
              <a:ext cx="290918" cy="290918"/>
              <a:chOff x="0" y="0"/>
              <a:chExt cx="1708150" cy="1708150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1708150" cy="1708150"/>
              </a:xfrm>
              <a:custGeom>
                <a:avLst/>
                <a:gdLst/>
                <a:ahLst/>
                <a:cxnLst/>
                <a:rect r="r" b="b" t="t" l="l"/>
                <a:pathLst>
                  <a:path h="1708150" w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name="Group 13" id="13"/>
            <p:cNvGrpSpPr>
              <a:grpSpLocks noChangeAspect="true"/>
            </p:cNvGrpSpPr>
            <p:nvPr/>
          </p:nvGrpSpPr>
          <p:grpSpPr>
            <a:xfrm rot="0">
              <a:off x="0" y="0"/>
              <a:ext cx="290918" cy="290918"/>
              <a:chOff x="0" y="0"/>
              <a:chExt cx="1708150" cy="1708150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1708150" cy="1708150"/>
              </a:xfrm>
              <a:custGeom>
                <a:avLst/>
                <a:gdLst/>
                <a:ahLst/>
                <a:cxnLst/>
                <a:rect r="r" b="b" t="t" l="l"/>
                <a:pathLst>
                  <a:path h="1708150" w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name="Group 15" id="15"/>
            <p:cNvGrpSpPr/>
            <p:nvPr/>
          </p:nvGrpSpPr>
          <p:grpSpPr>
            <a:xfrm rot="0">
              <a:off x="493118" y="1587"/>
              <a:ext cx="287744" cy="287744"/>
              <a:chOff x="0" y="0"/>
              <a:chExt cx="6350000" cy="6350000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DA63C"/>
              </a:solidFill>
            </p:spPr>
          </p:sp>
        </p:grpSp>
      </p:grpSp>
      <p:sp>
        <p:nvSpPr>
          <p:cNvPr name="Freeform 17" id="17"/>
          <p:cNvSpPr/>
          <p:nvPr/>
        </p:nvSpPr>
        <p:spPr>
          <a:xfrm flipH="false" flipV="false" rot="0">
            <a:off x="282947" y="4349121"/>
            <a:ext cx="17418791" cy="4964356"/>
          </a:xfrm>
          <a:custGeom>
            <a:avLst/>
            <a:gdLst/>
            <a:ahLst/>
            <a:cxnLst/>
            <a:rect r="r" b="b" t="t" l="l"/>
            <a:pathLst>
              <a:path h="4964356" w="17418791">
                <a:moveTo>
                  <a:pt x="0" y="0"/>
                </a:moveTo>
                <a:lnTo>
                  <a:pt x="17418791" y="0"/>
                </a:lnTo>
                <a:lnTo>
                  <a:pt x="17418791" y="4964355"/>
                </a:lnTo>
                <a:lnTo>
                  <a:pt x="0" y="49643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1436422" y="2038074"/>
            <a:ext cx="5936665" cy="26035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4"/>
              </a:lnSpc>
            </a:pPr>
            <a:r>
              <a:rPr lang="en-US" sz="2496" spc="79">
                <a:solidFill>
                  <a:srgbClr val="4D4A46"/>
                </a:solidFill>
                <a:latin typeface="Montserrat 2"/>
                <a:ea typeface="Montserrat 2"/>
                <a:cs typeface="Montserrat 2"/>
                <a:sym typeface="Montserrat 2"/>
              </a:rPr>
              <a:t>Prymat jest liderem we wszystkich kanałach rynku nowoczesnego z wyłączeniem dyskontów </a:t>
            </a:r>
          </a:p>
          <a:p>
            <a:pPr algn="l">
              <a:lnSpc>
                <a:spcPts val="3494"/>
              </a:lnSpc>
            </a:pPr>
          </a:p>
          <a:p>
            <a:pPr algn="l">
              <a:lnSpc>
                <a:spcPts val="3494"/>
              </a:lnSpc>
            </a:pPr>
            <a:r>
              <a:rPr lang="en-US" sz="2496" spc="79">
                <a:solidFill>
                  <a:srgbClr val="4D4A46"/>
                </a:solidFill>
                <a:latin typeface="Montserrat 2"/>
                <a:ea typeface="Montserrat 2"/>
                <a:cs typeface="Montserrat 2"/>
                <a:sym typeface="Montserrat 2"/>
              </a:rPr>
              <a:t>Dane Nielsen sierpień 2025</a:t>
            </a:r>
          </a:p>
          <a:p>
            <a:pPr algn="l">
              <a:lnSpc>
                <a:spcPts val="3494"/>
              </a:lnSpc>
            </a:pPr>
          </a:p>
        </p:txBody>
      </p:sp>
      <p:sp>
        <p:nvSpPr>
          <p:cNvPr name="TextBox 19" id="19"/>
          <p:cNvSpPr txBox="true"/>
          <p:nvPr/>
        </p:nvSpPr>
        <p:spPr>
          <a:xfrm rot="0">
            <a:off x="4145073" y="1028700"/>
            <a:ext cx="12718583" cy="457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spc="216">
                <a:solidFill>
                  <a:srgbClr val="4D4A46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MARKA PRYMAT NA RYNKU PRZYPRAW W POLSCE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1028700" y="4093484"/>
            <a:ext cx="6427755" cy="2418546"/>
          </a:xfrm>
          <a:prstGeom prst="rect">
            <a:avLst/>
          </a:prstGeom>
          <a:solidFill>
            <a:srgbClr val="CBAE56">
              <a:alpha val="17647"/>
            </a:srgbClr>
          </a:solidFill>
        </p:spPr>
      </p:sp>
      <p:grpSp>
        <p:nvGrpSpPr>
          <p:cNvPr name="Group 3" id="3"/>
          <p:cNvGrpSpPr/>
          <p:nvPr/>
        </p:nvGrpSpPr>
        <p:grpSpPr>
          <a:xfrm rot="0">
            <a:off x="282947" y="9145742"/>
            <a:ext cx="907930" cy="907930"/>
            <a:chOff x="0" y="0"/>
            <a:chExt cx="1210574" cy="1210574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1210574" cy="1210574"/>
              <a:chOff x="0" y="0"/>
              <a:chExt cx="6350000" cy="6350000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5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5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DA63C">
                  <a:alpha val="38824"/>
                </a:srgbClr>
              </a:solidFill>
            </p:spPr>
          </p:sp>
        </p:grpSp>
        <p:sp>
          <p:nvSpPr>
            <p:cNvPr name="TextBox 6" id="6"/>
            <p:cNvSpPr txBox="true"/>
            <p:nvPr/>
          </p:nvSpPr>
          <p:spPr>
            <a:xfrm rot="0">
              <a:off x="0" y="286830"/>
              <a:ext cx="1210574" cy="72558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637"/>
                </a:lnSpc>
              </a:pPr>
              <a:r>
                <a:rPr lang="en-US" sz="3306">
                  <a:solidFill>
                    <a:srgbClr val="FAFAFA"/>
                  </a:solidFill>
                  <a:latin typeface="Overpass Light Bold"/>
                  <a:ea typeface="Overpass Light Bold"/>
                  <a:cs typeface="Overpass Light Bold"/>
                  <a:sym typeface="Overpass Light Bold"/>
                </a:rPr>
                <a:t>10</a:t>
              </a: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282947" y="364951"/>
            <a:ext cx="3693908" cy="1327498"/>
          </a:xfrm>
          <a:custGeom>
            <a:avLst/>
            <a:gdLst/>
            <a:ahLst/>
            <a:cxnLst/>
            <a:rect r="r" b="b" t="t" l="l"/>
            <a:pathLst>
              <a:path h="1327498" w="3693908">
                <a:moveTo>
                  <a:pt x="0" y="0"/>
                </a:moveTo>
                <a:lnTo>
                  <a:pt x="3693908" y="0"/>
                </a:lnTo>
                <a:lnTo>
                  <a:pt x="3693908" y="1327498"/>
                </a:lnTo>
                <a:lnTo>
                  <a:pt x="0" y="13274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AutoShape 8" id="8"/>
          <p:cNvSpPr/>
          <p:nvPr/>
        </p:nvSpPr>
        <p:spPr>
          <a:xfrm rot="5407090">
            <a:off x="10951038" y="-6054824"/>
            <a:ext cx="24722" cy="13636630"/>
          </a:xfrm>
          <a:prstGeom prst="rect">
            <a:avLst/>
          </a:prstGeom>
          <a:solidFill>
            <a:srgbClr val="CDA63C"/>
          </a:solidFill>
        </p:spPr>
      </p:sp>
      <p:sp>
        <p:nvSpPr>
          <p:cNvPr name="AutoShape 9" id="9"/>
          <p:cNvSpPr/>
          <p:nvPr/>
        </p:nvSpPr>
        <p:spPr>
          <a:xfrm rot="5400000">
            <a:off x="5022749" y="6385895"/>
            <a:ext cx="9525" cy="7222897"/>
          </a:xfrm>
          <a:prstGeom prst="rect">
            <a:avLst/>
          </a:prstGeom>
          <a:solidFill>
            <a:srgbClr val="CDA63C"/>
          </a:solidFill>
        </p:spPr>
      </p:sp>
      <p:grpSp>
        <p:nvGrpSpPr>
          <p:cNvPr name="Group 10" id="10"/>
          <p:cNvGrpSpPr/>
          <p:nvPr/>
        </p:nvGrpSpPr>
        <p:grpSpPr>
          <a:xfrm rot="-10800000">
            <a:off x="1416064" y="9599707"/>
            <a:ext cx="955485" cy="218188"/>
            <a:chOff x="0" y="0"/>
            <a:chExt cx="1273980" cy="290918"/>
          </a:xfrm>
        </p:grpSpPr>
        <p:grpSp>
          <p:nvGrpSpPr>
            <p:cNvPr name="Group 11" id="11"/>
            <p:cNvGrpSpPr>
              <a:grpSpLocks noChangeAspect="true"/>
            </p:cNvGrpSpPr>
            <p:nvPr/>
          </p:nvGrpSpPr>
          <p:grpSpPr>
            <a:xfrm rot="0">
              <a:off x="983062" y="0"/>
              <a:ext cx="290918" cy="290918"/>
              <a:chOff x="0" y="0"/>
              <a:chExt cx="1708150" cy="1708150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1708150" cy="1708150"/>
              </a:xfrm>
              <a:custGeom>
                <a:avLst/>
                <a:gdLst/>
                <a:ahLst/>
                <a:cxnLst/>
                <a:rect r="r" b="b" t="t" l="l"/>
                <a:pathLst>
                  <a:path h="1708150" w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name="Group 13" id="13"/>
            <p:cNvGrpSpPr>
              <a:grpSpLocks noChangeAspect="true"/>
            </p:cNvGrpSpPr>
            <p:nvPr/>
          </p:nvGrpSpPr>
          <p:grpSpPr>
            <a:xfrm rot="0">
              <a:off x="0" y="0"/>
              <a:ext cx="290918" cy="290918"/>
              <a:chOff x="0" y="0"/>
              <a:chExt cx="1708150" cy="1708150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1708150" cy="1708150"/>
              </a:xfrm>
              <a:custGeom>
                <a:avLst/>
                <a:gdLst/>
                <a:ahLst/>
                <a:cxnLst/>
                <a:rect r="r" b="b" t="t" l="l"/>
                <a:pathLst>
                  <a:path h="1708150" w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name="Group 15" id="15"/>
            <p:cNvGrpSpPr/>
            <p:nvPr/>
          </p:nvGrpSpPr>
          <p:grpSpPr>
            <a:xfrm rot="0">
              <a:off x="493118" y="1587"/>
              <a:ext cx="287744" cy="287744"/>
              <a:chOff x="0" y="0"/>
              <a:chExt cx="6350000" cy="6350000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DA63C"/>
              </a:solidFill>
            </p:spPr>
          </p:sp>
        </p:grpSp>
      </p:grpSp>
      <p:sp>
        <p:nvSpPr>
          <p:cNvPr name="Freeform 17" id="17"/>
          <p:cNvSpPr/>
          <p:nvPr/>
        </p:nvSpPr>
        <p:spPr>
          <a:xfrm flipH="false" flipV="false" rot="0">
            <a:off x="9144000" y="703186"/>
            <a:ext cx="7719657" cy="9468396"/>
          </a:xfrm>
          <a:custGeom>
            <a:avLst/>
            <a:gdLst/>
            <a:ahLst/>
            <a:cxnLst/>
            <a:rect r="r" b="b" t="t" l="l"/>
            <a:pathLst>
              <a:path h="9468396" w="7719657">
                <a:moveTo>
                  <a:pt x="0" y="0"/>
                </a:moveTo>
                <a:lnTo>
                  <a:pt x="7719657" y="0"/>
                </a:lnTo>
                <a:lnTo>
                  <a:pt x="7719657" y="9468396"/>
                </a:lnTo>
                <a:lnTo>
                  <a:pt x="0" y="94683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1190877" y="4346584"/>
            <a:ext cx="5936665" cy="12891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4"/>
              </a:lnSpc>
            </a:pPr>
            <a:r>
              <a:rPr lang="en-US" sz="2496" spc="79">
                <a:solidFill>
                  <a:srgbClr val="4D4A46"/>
                </a:solidFill>
                <a:latin typeface="Montserrat 2"/>
                <a:ea typeface="Montserrat 2"/>
                <a:cs typeface="Montserrat 2"/>
                <a:sym typeface="Montserrat 2"/>
              </a:rPr>
              <a:t>Prymat jest liderem we wszystkich kanałach rynku tradycyjnego</a:t>
            </a:r>
          </a:p>
          <a:p>
            <a:pPr algn="l">
              <a:lnSpc>
                <a:spcPts val="3494"/>
              </a:lnSpc>
            </a:pPr>
          </a:p>
        </p:txBody>
      </p:sp>
      <p:sp>
        <p:nvSpPr>
          <p:cNvPr name="TextBox 19" id="19"/>
          <p:cNvSpPr txBox="true"/>
          <p:nvPr/>
        </p:nvSpPr>
        <p:spPr>
          <a:xfrm rot="0">
            <a:off x="4145073" y="1028700"/>
            <a:ext cx="12718583" cy="457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spc="216">
                <a:solidFill>
                  <a:srgbClr val="4D4A46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MARKA PRYMAT NA RYNKU PRZYPRAW W POLSCE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208" t="-38419" r="-8028" b="-174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-1008970"/>
            <a:ext cx="16743457" cy="12304939"/>
          </a:xfrm>
          <a:custGeom>
            <a:avLst/>
            <a:gdLst/>
            <a:ahLst/>
            <a:cxnLst/>
            <a:rect r="r" b="b" t="t" l="l"/>
            <a:pathLst>
              <a:path h="12304939" w="16743457">
                <a:moveTo>
                  <a:pt x="0" y="0"/>
                </a:moveTo>
                <a:lnTo>
                  <a:pt x="16743457" y="0"/>
                </a:lnTo>
                <a:lnTo>
                  <a:pt x="16743457" y="12304940"/>
                </a:lnTo>
                <a:lnTo>
                  <a:pt x="0" y="123049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049" t="0" r="-5049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8789034" y="-312829"/>
            <a:ext cx="18045432" cy="15629029"/>
            <a:chOff x="0" y="0"/>
            <a:chExt cx="6202680" cy="53721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202680" cy="5372100"/>
            </a:xfrm>
            <a:custGeom>
              <a:avLst/>
              <a:gdLst/>
              <a:ahLst/>
              <a:cxnLst/>
              <a:rect r="r" b="b" t="t" l="l"/>
              <a:pathLst>
                <a:path h="5372100" w="620268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FAFAFA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6265715" y="656619"/>
            <a:ext cx="955485" cy="218188"/>
            <a:chOff x="0" y="0"/>
            <a:chExt cx="1273980" cy="290918"/>
          </a:xfrm>
        </p:grpSpPr>
        <p:grpSp>
          <p:nvGrpSpPr>
            <p:cNvPr name="Group 7" id="7"/>
            <p:cNvGrpSpPr>
              <a:grpSpLocks noChangeAspect="true"/>
            </p:cNvGrpSpPr>
            <p:nvPr/>
          </p:nvGrpSpPr>
          <p:grpSpPr>
            <a:xfrm rot="0">
              <a:off x="983062" y="0"/>
              <a:ext cx="290918" cy="290918"/>
              <a:chOff x="0" y="0"/>
              <a:chExt cx="1708150" cy="1708150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1708150" cy="1708150"/>
              </a:xfrm>
              <a:custGeom>
                <a:avLst/>
                <a:gdLst/>
                <a:ahLst/>
                <a:cxnLst/>
                <a:rect r="r" b="b" t="t" l="l"/>
                <a:pathLst>
                  <a:path h="1708150" w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name="Group 9" id="9"/>
            <p:cNvGrpSpPr>
              <a:grpSpLocks noChangeAspect="true"/>
            </p:cNvGrpSpPr>
            <p:nvPr/>
          </p:nvGrpSpPr>
          <p:grpSpPr>
            <a:xfrm rot="0">
              <a:off x="489944" y="0"/>
              <a:ext cx="290918" cy="290918"/>
              <a:chOff x="0" y="0"/>
              <a:chExt cx="1708150" cy="1708150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1708150" cy="1708150"/>
              </a:xfrm>
              <a:custGeom>
                <a:avLst/>
                <a:gdLst/>
                <a:ahLst/>
                <a:cxnLst/>
                <a:rect r="r" b="b" t="t" l="l"/>
                <a:pathLst>
                  <a:path h="1708150" w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name="Group 11" id="11"/>
            <p:cNvGrpSpPr/>
            <p:nvPr/>
          </p:nvGrpSpPr>
          <p:grpSpPr>
            <a:xfrm rot="0">
              <a:off x="0" y="1587"/>
              <a:ext cx="287744" cy="287744"/>
              <a:chOff x="0" y="0"/>
              <a:chExt cx="6350000" cy="6350000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DA63C"/>
              </a:solidFill>
            </p:spPr>
          </p:sp>
        </p:grpSp>
      </p:grpSp>
      <p:sp>
        <p:nvSpPr>
          <p:cNvPr name="TextBox 13" id="13"/>
          <p:cNvSpPr txBox="true"/>
          <p:nvPr/>
        </p:nvSpPr>
        <p:spPr>
          <a:xfrm rot="0">
            <a:off x="12025880" y="2162712"/>
            <a:ext cx="5477468" cy="3626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55"/>
              </a:lnSpc>
            </a:pPr>
            <a:r>
              <a:rPr lang="en-US" b="true" sz="2196" spc="707">
                <a:solidFill>
                  <a:srgbClr val="7E6B73">
                    <a:alpha val="85882"/>
                  </a:srgbClr>
                </a:solidFill>
                <a:latin typeface="Montserrat Light Bold"/>
                <a:ea typeface="Montserrat Light Bold"/>
                <a:cs typeface="Montserrat Light Bold"/>
                <a:sym typeface="Montserrat Light Bold"/>
              </a:rPr>
              <a:t>PORTFOLIO MARKI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12247788" y="2517792"/>
            <a:ext cx="4973412" cy="2191673"/>
          </a:xfrm>
          <a:custGeom>
            <a:avLst/>
            <a:gdLst/>
            <a:ahLst/>
            <a:cxnLst/>
            <a:rect r="r" b="b" t="t" l="l"/>
            <a:pathLst>
              <a:path h="2191673" w="4973412">
                <a:moveTo>
                  <a:pt x="0" y="0"/>
                </a:moveTo>
                <a:lnTo>
                  <a:pt x="4973412" y="0"/>
                </a:lnTo>
                <a:lnTo>
                  <a:pt x="4973412" y="2191673"/>
                </a:lnTo>
                <a:lnTo>
                  <a:pt x="0" y="21916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AutoShape 15" id="15"/>
          <p:cNvSpPr/>
          <p:nvPr/>
        </p:nvSpPr>
        <p:spPr>
          <a:xfrm rot="5407090">
            <a:off x="14517231" y="-816619"/>
            <a:ext cx="14581" cy="3118670"/>
          </a:xfrm>
          <a:prstGeom prst="rect">
            <a:avLst/>
          </a:prstGeom>
          <a:solidFill>
            <a:srgbClr val="CDA63C"/>
          </a:solidFill>
        </p:spPr>
      </p:sp>
      <p:sp>
        <p:nvSpPr>
          <p:cNvPr name="AutoShape 16" id="16"/>
          <p:cNvSpPr/>
          <p:nvPr/>
        </p:nvSpPr>
        <p:spPr>
          <a:xfrm rot="5407090">
            <a:off x="14047554" y="5982825"/>
            <a:ext cx="24050" cy="7804315"/>
          </a:xfrm>
          <a:prstGeom prst="rect">
            <a:avLst/>
          </a:prstGeom>
          <a:solidFill>
            <a:srgbClr val="CDA63C"/>
          </a:solidFill>
        </p:spPr>
      </p:sp>
      <p:sp>
        <p:nvSpPr>
          <p:cNvPr name="TextBox 17" id="17"/>
          <p:cNvSpPr txBox="true"/>
          <p:nvPr/>
        </p:nvSpPr>
        <p:spPr>
          <a:xfrm rot="0">
            <a:off x="12059074" y="5046809"/>
            <a:ext cx="5281814" cy="43198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85"/>
              </a:lnSpc>
            </a:pPr>
            <a:r>
              <a:rPr lang="en-US" sz="2610" spc="208" b="true">
                <a:solidFill>
                  <a:srgbClr val="000000"/>
                </a:solidFill>
                <a:latin typeface="Montserrat Light Bold"/>
                <a:ea typeface="Montserrat Light Bold"/>
                <a:cs typeface="Montserrat Light Bold"/>
                <a:sym typeface="Montserrat Light Bold"/>
              </a:rPr>
              <a:t>Profesjonaliści w kuchni!</a:t>
            </a:r>
          </a:p>
          <a:p>
            <a:pPr algn="l">
              <a:lnSpc>
                <a:spcPts val="3185"/>
              </a:lnSpc>
            </a:pPr>
          </a:p>
          <a:p>
            <a:pPr algn="l">
              <a:lnSpc>
                <a:spcPts val="3185"/>
              </a:lnSpc>
            </a:pPr>
          </a:p>
          <a:p>
            <a:pPr algn="l">
              <a:lnSpc>
                <a:spcPts val="3185"/>
              </a:lnSpc>
            </a:pPr>
            <a:r>
              <a:rPr lang="en-US" sz="2610" spc="208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Oferta specjalistyczna skupiająca najlepsze produkty z kilku</a:t>
            </a:r>
          </a:p>
          <a:p>
            <a:pPr algn="l">
              <a:lnSpc>
                <a:spcPts val="3185"/>
              </a:lnSpc>
            </a:pPr>
            <a:r>
              <a:rPr lang="en-US" sz="2610" spc="208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kategorii przeznaczona </a:t>
            </a:r>
          </a:p>
          <a:p>
            <a:pPr algn="l">
              <a:lnSpc>
                <a:spcPts val="3185"/>
              </a:lnSpc>
            </a:pPr>
            <a:r>
              <a:rPr lang="en-US" sz="2610" spc="208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dla sektora HoReCa, </a:t>
            </a:r>
          </a:p>
          <a:p>
            <a:pPr algn="l">
              <a:lnSpc>
                <a:spcPts val="3185"/>
              </a:lnSpc>
            </a:pPr>
            <a:r>
              <a:rPr lang="en-US" sz="2610" spc="208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stworzona dla kucharzy.</a:t>
            </a:r>
          </a:p>
          <a:p>
            <a:pPr algn="l">
              <a:lnSpc>
                <a:spcPts val="2819"/>
              </a:lnSpc>
            </a:pPr>
            <a:r>
              <a:rPr lang="en-US" sz="2310" spc="184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 </a:t>
            </a:r>
          </a:p>
          <a:p>
            <a:pPr algn="l">
              <a:lnSpc>
                <a:spcPts val="2806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5407090">
            <a:off x="10951038" y="-6054824"/>
            <a:ext cx="24722" cy="13636630"/>
          </a:xfrm>
          <a:prstGeom prst="rect">
            <a:avLst/>
          </a:prstGeom>
          <a:solidFill>
            <a:srgbClr val="CDA63C"/>
          </a:solidFill>
        </p:spPr>
      </p:sp>
      <p:sp>
        <p:nvSpPr>
          <p:cNvPr name="AutoShape 3" id="3"/>
          <p:cNvSpPr/>
          <p:nvPr/>
        </p:nvSpPr>
        <p:spPr>
          <a:xfrm rot="5407090">
            <a:off x="9721433" y="1609593"/>
            <a:ext cx="28775" cy="16528060"/>
          </a:xfrm>
          <a:prstGeom prst="rect">
            <a:avLst/>
          </a:prstGeom>
          <a:solidFill>
            <a:srgbClr val="CDA63C"/>
          </a:solidFill>
        </p:spPr>
      </p:sp>
      <p:grpSp>
        <p:nvGrpSpPr>
          <p:cNvPr name="Group 4" id="4"/>
          <p:cNvGrpSpPr/>
          <p:nvPr/>
        </p:nvGrpSpPr>
        <p:grpSpPr>
          <a:xfrm rot="-10800000">
            <a:off x="1471833" y="9490613"/>
            <a:ext cx="955485" cy="218188"/>
            <a:chOff x="0" y="0"/>
            <a:chExt cx="1273980" cy="290918"/>
          </a:xfrm>
        </p:grpSpPr>
        <p:grpSp>
          <p:nvGrpSpPr>
            <p:cNvPr name="Group 5" id="5"/>
            <p:cNvGrpSpPr>
              <a:grpSpLocks noChangeAspect="true"/>
            </p:cNvGrpSpPr>
            <p:nvPr/>
          </p:nvGrpSpPr>
          <p:grpSpPr>
            <a:xfrm rot="0">
              <a:off x="983062" y="0"/>
              <a:ext cx="290918" cy="290918"/>
              <a:chOff x="0" y="0"/>
              <a:chExt cx="1708150" cy="1708150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0" y="0"/>
                <a:ext cx="1708150" cy="1708150"/>
              </a:xfrm>
              <a:custGeom>
                <a:avLst/>
                <a:gdLst/>
                <a:ahLst/>
                <a:cxnLst/>
                <a:rect r="r" b="b" t="t" l="l"/>
                <a:pathLst>
                  <a:path h="1708150" w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name="Group 7" id="7"/>
            <p:cNvGrpSpPr>
              <a:grpSpLocks noChangeAspect="true"/>
            </p:cNvGrpSpPr>
            <p:nvPr/>
          </p:nvGrpSpPr>
          <p:grpSpPr>
            <a:xfrm rot="0">
              <a:off x="489944" y="0"/>
              <a:ext cx="290918" cy="290918"/>
              <a:chOff x="0" y="0"/>
              <a:chExt cx="1708150" cy="1708150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1708150" cy="1708150"/>
              </a:xfrm>
              <a:custGeom>
                <a:avLst/>
                <a:gdLst/>
                <a:ahLst/>
                <a:cxnLst/>
                <a:rect r="r" b="b" t="t" l="l"/>
                <a:pathLst>
                  <a:path h="1708150" w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name="Group 9" id="9"/>
            <p:cNvGrpSpPr/>
            <p:nvPr/>
          </p:nvGrpSpPr>
          <p:grpSpPr>
            <a:xfrm rot="0">
              <a:off x="0" y="1587"/>
              <a:ext cx="287744" cy="287744"/>
              <a:chOff x="0" y="0"/>
              <a:chExt cx="6350000" cy="6350000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DA63C"/>
              </a:solidFill>
            </p:spPr>
          </p:sp>
        </p:grpSp>
      </p:grpSp>
      <p:grpSp>
        <p:nvGrpSpPr>
          <p:cNvPr name="Group 11" id="11"/>
          <p:cNvGrpSpPr/>
          <p:nvPr/>
        </p:nvGrpSpPr>
        <p:grpSpPr>
          <a:xfrm rot="0">
            <a:off x="282947" y="9183384"/>
            <a:ext cx="907930" cy="907930"/>
            <a:chOff x="0" y="0"/>
            <a:chExt cx="1210574" cy="1210574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0" y="0"/>
              <a:ext cx="1210574" cy="1210574"/>
              <a:chOff x="0" y="0"/>
              <a:chExt cx="6350000" cy="6350000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5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5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DA63C">
                  <a:alpha val="38824"/>
                </a:srgbClr>
              </a:solidFill>
            </p:spPr>
          </p:sp>
        </p:grpSp>
        <p:sp>
          <p:nvSpPr>
            <p:cNvPr name="TextBox 14" id="14"/>
            <p:cNvSpPr txBox="true"/>
            <p:nvPr/>
          </p:nvSpPr>
          <p:spPr>
            <a:xfrm rot="0">
              <a:off x="0" y="286830"/>
              <a:ext cx="1210574" cy="72558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637"/>
                </a:lnSpc>
              </a:pPr>
              <a:r>
                <a:rPr lang="en-US" sz="3306">
                  <a:solidFill>
                    <a:srgbClr val="FAFAFA"/>
                  </a:solidFill>
                  <a:latin typeface="Overpass Light Bold"/>
                  <a:ea typeface="Overpass Light Bold"/>
                  <a:cs typeface="Overpass Light Bold"/>
                  <a:sym typeface="Overpass Light Bold"/>
                </a:rPr>
                <a:t>19</a:t>
              </a: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4145073" y="857850"/>
            <a:ext cx="12718583" cy="457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spc="216">
                <a:solidFill>
                  <a:srgbClr val="4D4A46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MARKA PRYMAT GASTROLINE - PORTFOLIO SUCHE 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7677957" y="5932056"/>
            <a:ext cx="4274239" cy="197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99"/>
              </a:lnSpc>
            </a:pP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1224474" y="3295892"/>
            <a:ext cx="2405688" cy="1792238"/>
          </a:xfrm>
          <a:custGeom>
            <a:avLst/>
            <a:gdLst/>
            <a:ahLst/>
            <a:cxnLst/>
            <a:rect r="r" b="b" t="t" l="l"/>
            <a:pathLst>
              <a:path h="1792238" w="2405688">
                <a:moveTo>
                  <a:pt x="0" y="0"/>
                </a:moveTo>
                <a:lnTo>
                  <a:pt x="2405688" y="0"/>
                </a:lnTo>
                <a:lnTo>
                  <a:pt x="2405688" y="1792237"/>
                </a:lnTo>
                <a:lnTo>
                  <a:pt x="0" y="17922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18" id="18"/>
          <p:cNvGrpSpPr/>
          <p:nvPr/>
        </p:nvGrpSpPr>
        <p:grpSpPr>
          <a:xfrm rot="0">
            <a:off x="1884022" y="5143500"/>
            <a:ext cx="4060087" cy="602991"/>
            <a:chOff x="0" y="0"/>
            <a:chExt cx="5413449" cy="803988"/>
          </a:xfrm>
        </p:grpSpPr>
        <p:sp>
          <p:nvSpPr>
            <p:cNvPr name="TextBox 19" id="19"/>
            <p:cNvSpPr txBox="true"/>
            <p:nvPr/>
          </p:nvSpPr>
          <p:spPr>
            <a:xfrm rot="0">
              <a:off x="0" y="0"/>
              <a:ext cx="5413449" cy="25057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519"/>
                </a:lnSpc>
              </a:pPr>
            </a:p>
          </p:txBody>
        </p:sp>
        <p:sp>
          <p:nvSpPr>
            <p:cNvPr name="TextBox 20" id="20"/>
            <p:cNvSpPr txBox="true"/>
            <p:nvPr/>
          </p:nvSpPr>
          <p:spPr>
            <a:xfrm rot="0">
              <a:off x="0" y="400890"/>
              <a:ext cx="5413449" cy="40309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352"/>
                </a:lnSpc>
              </a:pPr>
              <a:r>
                <a:rPr lang="en-US" sz="2100" spc="-75">
                  <a:solidFill>
                    <a:srgbClr val="000000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ZIOŁA </a:t>
              </a: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4915677" y="5107388"/>
            <a:ext cx="4274239" cy="618096"/>
            <a:chOff x="0" y="0"/>
            <a:chExt cx="5698985" cy="824129"/>
          </a:xfrm>
        </p:grpSpPr>
        <p:sp>
          <p:nvSpPr>
            <p:cNvPr name="TextBox 22" id="22"/>
            <p:cNvSpPr txBox="true"/>
            <p:nvPr/>
          </p:nvSpPr>
          <p:spPr>
            <a:xfrm rot="0">
              <a:off x="0" y="0"/>
              <a:ext cx="5698985" cy="26379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599"/>
                </a:lnSpc>
              </a:pPr>
            </a:p>
          </p:txBody>
        </p:sp>
        <p:sp>
          <p:nvSpPr>
            <p:cNvPr name="TextBox 23" id="23"/>
            <p:cNvSpPr txBox="true"/>
            <p:nvPr/>
          </p:nvSpPr>
          <p:spPr>
            <a:xfrm rot="0">
              <a:off x="0" y="421031"/>
              <a:ext cx="5698985" cy="40309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352"/>
                </a:lnSpc>
              </a:pPr>
              <a:r>
                <a:rPr lang="en-US" sz="2099">
                  <a:solidFill>
                    <a:srgbClr val="000000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PRZYPRAWY JEDNORODNE </a:t>
              </a: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8826280" y="5088129"/>
            <a:ext cx="4274239" cy="618096"/>
            <a:chOff x="0" y="0"/>
            <a:chExt cx="5698985" cy="824129"/>
          </a:xfrm>
        </p:grpSpPr>
        <p:sp>
          <p:nvSpPr>
            <p:cNvPr name="TextBox 25" id="25"/>
            <p:cNvSpPr txBox="true"/>
            <p:nvPr/>
          </p:nvSpPr>
          <p:spPr>
            <a:xfrm rot="0">
              <a:off x="0" y="0"/>
              <a:ext cx="5698985" cy="26379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599"/>
                </a:lnSpc>
              </a:pPr>
            </a:p>
          </p:txBody>
        </p:sp>
        <p:sp>
          <p:nvSpPr>
            <p:cNvPr name="TextBox 26" id="26"/>
            <p:cNvSpPr txBox="true"/>
            <p:nvPr/>
          </p:nvSpPr>
          <p:spPr>
            <a:xfrm rot="0">
              <a:off x="0" y="421031"/>
              <a:ext cx="5698985" cy="40309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352"/>
                </a:lnSpc>
              </a:pPr>
              <a:r>
                <a:rPr lang="en-US" sz="2100" spc="-75">
                  <a:solidFill>
                    <a:srgbClr val="000000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PAPRYKI</a:t>
              </a:r>
            </a:p>
          </p:txBody>
        </p:sp>
      </p:grpSp>
      <p:sp>
        <p:nvSpPr>
          <p:cNvPr name="Freeform 27" id="27"/>
          <p:cNvSpPr/>
          <p:nvPr/>
        </p:nvSpPr>
        <p:spPr>
          <a:xfrm flipH="false" flipV="false" rot="0">
            <a:off x="5359316" y="3289831"/>
            <a:ext cx="2318641" cy="1722307"/>
          </a:xfrm>
          <a:custGeom>
            <a:avLst/>
            <a:gdLst/>
            <a:ahLst/>
            <a:cxnLst/>
            <a:rect r="r" b="b" t="t" l="l"/>
            <a:pathLst>
              <a:path h="1722307" w="2318641">
                <a:moveTo>
                  <a:pt x="0" y="0"/>
                </a:moveTo>
                <a:lnTo>
                  <a:pt x="2318641" y="0"/>
                </a:lnTo>
                <a:lnTo>
                  <a:pt x="2318641" y="1722307"/>
                </a:lnTo>
                <a:lnTo>
                  <a:pt x="0" y="17223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9646633" y="3148507"/>
            <a:ext cx="2629371" cy="1958882"/>
          </a:xfrm>
          <a:custGeom>
            <a:avLst/>
            <a:gdLst/>
            <a:ahLst/>
            <a:cxnLst/>
            <a:rect r="r" b="b" t="t" l="l"/>
            <a:pathLst>
              <a:path h="1958882" w="2629371">
                <a:moveTo>
                  <a:pt x="0" y="0"/>
                </a:moveTo>
                <a:lnTo>
                  <a:pt x="2629371" y="0"/>
                </a:lnTo>
                <a:lnTo>
                  <a:pt x="2629371" y="1958881"/>
                </a:lnTo>
                <a:lnTo>
                  <a:pt x="0" y="19588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47" t="0" r="-147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729021" y="5270922"/>
            <a:ext cx="3778490" cy="26609"/>
          </a:xfrm>
          <a:custGeom>
            <a:avLst/>
            <a:gdLst/>
            <a:ahLst/>
            <a:cxnLst/>
            <a:rect r="r" b="b" t="t" l="l"/>
            <a:pathLst>
              <a:path h="26609" w="3778490">
                <a:moveTo>
                  <a:pt x="0" y="0"/>
                </a:moveTo>
                <a:lnTo>
                  <a:pt x="3778490" y="0"/>
                </a:lnTo>
                <a:lnTo>
                  <a:pt x="3778490" y="26610"/>
                </a:lnTo>
                <a:lnTo>
                  <a:pt x="0" y="266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4915677" y="5244462"/>
            <a:ext cx="3757395" cy="26461"/>
          </a:xfrm>
          <a:custGeom>
            <a:avLst/>
            <a:gdLst/>
            <a:ahLst/>
            <a:cxnLst/>
            <a:rect r="r" b="b" t="t" l="l"/>
            <a:pathLst>
              <a:path h="26461" w="3757395">
                <a:moveTo>
                  <a:pt x="0" y="0"/>
                </a:moveTo>
                <a:lnTo>
                  <a:pt x="3757395" y="0"/>
                </a:lnTo>
                <a:lnTo>
                  <a:pt x="3757395" y="26460"/>
                </a:lnTo>
                <a:lnTo>
                  <a:pt x="0" y="26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9144000" y="5244462"/>
            <a:ext cx="3757395" cy="26461"/>
          </a:xfrm>
          <a:custGeom>
            <a:avLst/>
            <a:gdLst/>
            <a:ahLst/>
            <a:cxnLst/>
            <a:rect r="r" b="b" t="t" l="l"/>
            <a:pathLst>
              <a:path h="26461" w="3757395">
                <a:moveTo>
                  <a:pt x="0" y="0"/>
                </a:moveTo>
                <a:lnTo>
                  <a:pt x="3757395" y="0"/>
                </a:lnTo>
                <a:lnTo>
                  <a:pt x="3757395" y="26460"/>
                </a:lnTo>
                <a:lnTo>
                  <a:pt x="0" y="26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13626656" y="5130270"/>
            <a:ext cx="3757395" cy="26461"/>
          </a:xfrm>
          <a:custGeom>
            <a:avLst/>
            <a:gdLst/>
            <a:ahLst/>
            <a:cxnLst/>
            <a:rect r="r" b="b" t="t" l="l"/>
            <a:pathLst>
              <a:path h="26461" w="3757395">
                <a:moveTo>
                  <a:pt x="0" y="0"/>
                </a:moveTo>
                <a:lnTo>
                  <a:pt x="3757395" y="0"/>
                </a:lnTo>
                <a:lnTo>
                  <a:pt x="3757395" y="26460"/>
                </a:lnTo>
                <a:lnTo>
                  <a:pt x="0" y="26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736912" y="8415866"/>
            <a:ext cx="3778490" cy="26609"/>
          </a:xfrm>
          <a:custGeom>
            <a:avLst/>
            <a:gdLst/>
            <a:ahLst/>
            <a:cxnLst/>
            <a:rect r="r" b="b" t="t" l="l"/>
            <a:pathLst>
              <a:path h="26609" w="3778490">
                <a:moveTo>
                  <a:pt x="0" y="0"/>
                </a:moveTo>
                <a:lnTo>
                  <a:pt x="3778490" y="0"/>
                </a:lnTo>
                <a:lnTo>
                  <a:pt x="3778490" y="26609"/>
                </a:lnTo>
                <a:lnTo>
                  <a:pt x="0" y="266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5068886" y="8415866"/>
            <a:ext cx="3757395" cy="26461"/>
          </a:xfrm>
          <a:custGeom>
            <a:avLst/>
            <a:gdLst/>
            <a:ahLst/>
            <a:cxnLst/>
            <a:rect r="r" b="b" t="t" l="l"/>
            <a:pathLst>
              <a:path h="26461" w="3757395">
                <a:moveTo>
                  <a:pt x="0" y="0"/>
                </a:moveTo>
                <a:lnTo>
                  <a:pt x="3757394" y="0"/>
                </a:lnTo>
                <a:lnTo>
                  <a:pt x="3757394" y="26460"/>
                </a:lnTo>
                <a:lnTo>
                  <a:pt x="0" y="26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9277498" y="8402710"/>
            <a:ext cx="3757395" cy="26461"/>
          </a:xfrm>
          <a:custGeom>
            <a:avLst/>
            <a:gdLst/>
            <a:ahLst/>
            <a:cxnLst/>
            <a:rect r="r" b="b" t="t" l="l"/>
            <a:pathLst>
              <a:path h="26461" w="3757395">
                <a:moveTo>
                  <a:pt x="0" y="0"/>
                </a:moveTo>
                <a:lnTo>
                  <a:pt x="3757394" y="0"/>
                </a:lnTo>
                <a:lnTo>
                  <a:pt x="3757394" y="26460"/>
                </a:lnTo>
                <a:lnTo>
                  <a:pt x="0" y="26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5068886" y="6129903"/>
            <a:ext cx="2949229" cy="2190713"/>
          </a:xfrm>
          <a:custGeom>
            <a:avLst/>
            <a:gdLst/>
            <a:ahLst/>
            <a:cxnLst/>
            <a:rect r="r" b="b" t="t" l="l"/>
            <a:pathLst>
              <a:path h="2190713" w="2949229">
                <a:moveTo>
                  <a:pt x="0" y="0"/>
                </a:moveTo>
                <a:lnTo>
                  <a:pt x="2949228" y="0"/>
                </a:lnTo>
                <a:lnTo>
                  <a:pt x="2949228" y="2190713"/>
                </a:lnTo>
                <a:lnTo>
                  <a:pt x="0" y="21907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0">
            <a:off x="9500304" y="6093390"/>
            <a:ext cx="3044787" cy="2261695"/>
          </a:xfrm>
          <a:custGeom>
            <a:avLst/>
            <a:gdLst/>
            <a:ahLst/>
            <a:cxnLst/>
            <a:rect r="r" b="b" t="t" l="l"/>
            <a:pathLst>
              <a:path h="2261695" w="3044787">
                <a:moveTo>
                  <a:pt x="0" y="0"/>
                </a:moveTo>
                <a:lnTo>
                  <a:pt x="3044787" y="0"/>
                </a:lnTo>
                <a:lnTo>
                  <a:pt x="3044787" y="2261695"/>
                </a:lnTo>
                <a:lnTo>
                  <a:pt x="0" y="226169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0">
            <a:off x="14164341" y="3016297"/>
            <a:ext cx="2637128" cy="1958882"/>
          </a:xfrm>
          <a:custGeom>
            <a:avLst/>
            <a:gdLst/>
            <a:ahLst/>
            <a:cxnLst/>
            <a:rect r="r" b="b" t="t" l="l"/>
            <a:pathLst>
              <a:path h="1958882" w="2637128">
                <a:moveTo>
                  <a:pt x="0" y="0"/>
                </a:moveTo>
                <a:lnTo>
                  <a:pt x="2637127" y="0"/>
                </a:lnTo>
                <a:lnTo>
                  <a:pt x="2637127" y="1958882"/>
                </a:lnTo>
                <a:lnTo>
                  <a:pt x="0" y="195888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0">
            <a:off x="661667" y="6351591"/>
            <a:ext cx="2575817" cy="1913339"/>
          </a:xfrm>
          <a:custGeom>
            <a:avLst/>
            <a:gdLst/>
            <a:ahLst/>
            <a:cxnLst/>
            <a:rect r="r" b="b" t="t" l="l"/>
            <a:pathLst>
              <a:path h="1913339" w="2575817">
                <a:moveTo>
                  <a:pt x="0" y="0"/>
                </a:moveTo>
                <a:lnTo>
                  <a:pt x="2575817" y="0"/>
                </a:lnTo>
                <a:lnTo>
                  <a:pt x="2575817" y="1913340"/>
                </a:lnTo>
                <a:lnTo>
                  <a:pt x="0" y="191334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grpSp>
        <p:nvGrpSpPr>
          <p:cNvPr name="Group 40" id="40"/>
          <p:cNvGrpSpPr/>
          <p:nvPr/>
        </p:nvGrpSpPr>
        <p:grpSpPr>
          <a:xfrm rot="0">
            <a:off x="9957374" y="8232350"/>
            <a:ext cx="4274239" cy="618096"/>
            <a:chOff x="0" y="0"/>
            <a:chExt cx="5698985" cy="824129"/>
          </a:xfrm>
        </p:grpSpPr>
        <p:sp>
          <p:nvSpPr>
            <p:cNvPr name="TextBox 41" id="41"/>
            <p:cNvSpPr txBox="true"/>
            <p:nvPr/>
          </p:nvSpPr>
          <p:spPr>
            <a:xfrm rot="0">
              <a:off x="0" y="0"/>
              <a:ext cx="5698985" cy="26379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599"/>
                </a:lnSpc>
              </a:pPr>
            </a:p>
          </p:txBody>
        </p:sp>
        <p:sp>
          <p:nvSpPr>
            <p:cNvPr name="TextBox 42" id="42"/>
            <p:cNvSpPr txBox="true"/>
            <p:nvPr/>
          </p:nvSpPr>
          <p:spPr>
            <a:xfrm rot="0">
              <a:off x="0" y="421031"/>
              <a:ext cx="5698985" cy="40309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352"/>
                </a:lnSpc>
              </a:pPr>
              <a:r>
                <a:rPr lang="en-US" sz="2100">
                  <a:solidFill>
                    <a:srgbClr val="000000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KASZE I RYŻE</a:t>
              </a:r>
            </a:p>
          </p:txBody>
        </p:sp>
      </p:grpSp>
      <p:sp>
        <p:nvSpPr>
          <p:cNvPr name="Freeform 43" id="43"/>
          <p:cNvSpPr/>
          <p:nvPr/>
        </p:nvSpPr>
        <p:spPr>
          <a:xfrm flipH="false" flipV="false" rot="0">
            <a:off x="-208147" y="477748"/>
            <a:ext cx="4973412" cy="2191673"/>
          </a:xfrm>
          <a:custGeom>
            <a:avLst/>
            <a:gdLst/>
            <a:ahLst/>
            <a:cxnLst/>
            <a:rect r="r" b="b" t="t" l="l"/>
            <a:pathLst>
              <a:path h="2191673" w="4973412">
                <a:moveTo>
                  <a:pt x="0" y="0"/>
                </a:moveTo>
                <a:lnTo>
                  <a:pt x="4973412" y="0"/>
                </a:lnTo>
                <a:lnTo>
                  <a:pt x="4973412" y="2191673"/>
                </a:lnTo>
                <a:lnTo>
                  <a:pt x="0" y="219167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grpSp>
        <p:nvGrpSpPr>
          <p:cNvPr name="Group 44" id="44"/>
          <p:cNvGrpSpPr/>
          <p:nvPr/>
        </p:nvGrpSpPr>
        <p:grpSpPr>
          <a:xfrm rot="0">
            <a:off x="15246931" y="8226269"/>
            <a:ext cx="4274239" cy="618096"/>
            <a:chOff x="0" y="0"/>
            <a:chExt cx="5698985" cy="824129"/>
          </a:xfrm>
        </p:grpSpPr>
        <p:sp>
          <p:nvSpPr>
            <p:cNvPr name="TextBox 45" id="45"/>
            <p:cNvSpPr txBox="true"/>
            <p:nvPr/>
          </p:nvSpPr>
          <p:spPr>
            <a:xfrm rot="0">
              <a:off x="0" y="0"/>
              <a:ext cx="5698985" cy="26379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599"/>
                </a:lnSpc>
              </a:pPr>
            </a:p>
          </p:txBody>
        </p:sp>
        <p:sp>
          <p:nvSpPr>
            <p:cNvPr name="TextBox 46" id="46"/>
            <p:cNvSpPr txBox="true"/>
            <p:nvPr/>
          </p:nvSpPr>
          <p:spPr>
            <a:xfrm rot="0">
              <a:off x="0" y="421031"/>
              <a:ext cx="5698985" cy="40309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352"/>
                </a:lnSpc>
              </a:pPr>
              <a:r>
                <a:rPr lang="en-US" sz="2100">
                  <a:solidFill>
                    <a:srgbClr val="000000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SOLE </a:t>
              </a:r>
            </a:p>
          </p:txBody>
        </p:sp>
      </p:grpSp>
      <p:sp>
        <p:nvSpPr>
          <p:cNvPr name="Freeform 47" id="47"/>
          <p:cNvSpPr/>
          <p:nvPr/>
        </p:nvSpPr>
        <p:spPr>
          <a:xfrm flipH="false" flipV="false" rot="0">
            <a:off x="13659595" y="8429245"/>
            <a:ext cx="3757395" cy="26461"/>
          </a:xfrm>
          <a:custGeom>
            <a:avLst/>
            <a:gdLst/>
            <a:ahLst/>
            <a:cxnLst/>
            <a:rect r="r" b="b" t="t" l="l"/>
            <a:pathLst>
              <a:path h="26461" w="3757395">
                <a:moveTo>
                  <a:pt x="0" y="0"/>
                </a:moveTo>
                <a:lnTo>
                  <a:pt x="3757395" y="0"/>
                </a:lnTo>
                <a:lnTo>
                  <a:pt x="3757395" y="26460"/>
                </a:lnTo>
                <a:lnTo>
                  <a:pt x="0" y="26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48" id="48"/>
          <p:cNvSpPr/>
          <p:nvPr/>
        </p:nvSpPr>
        <p:spPr>
          <a:xfrm flipH="false" flipV="false" rot="0">
            <a:off x="15405383" y="6356536"/>
            <a:ext cx="1271468" cy="1908395"/>
          </a:xfrm>
          <a:custGeom>
            <a:avLst/>
            <a:gdLst/>
            <a:ahLst/>
            <a:cxnLst/>
            <a:rect r="r" b="b" t="t" l="l"/>
            <a:pathLst>
              <a:path h="1908395" w="1271468">
                <a:moveTo>
                  <a:pt x="0" y="0"/>
                </a:moveTo>
                <a:lnTo>
                  <a:pt x="1271468" y="0"/>
                </a:lnTo>
                <a:lnTo>
                  <a:pt x="1271468" y="1908395"/>
                </a:lnTo>
                <a:lnTo>
                  <a:pt x="0" y="190839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49" id="49"/>
          <p:cNvSpPr/>
          <p:nvPr/>
        </p:nvSpPr>
        <p:spPr>
          <a:xfrm flipH="false" flipV="false" rot="0">
            <a:off x="14164341" y="6252153"/>
            <a:ext cx="1341013" cy="2012777"/>
          </a:xfrm>
          <a:custGeom>
            <a:avLst/>
            <a:gdLst/>
            <a:ahLst/>
            <a:cxnLst/>
            <a:rect r="r" b="b" t="t" l="l"/>
            <a:pathLst>
              <a:path h="2012777" w="1341013">
                <a:moveTo>
                  <a:pt x="0" y="0"/>
                </a:moveTo>
                <a:lnTo>
                  <a:pt x="1341012" y="0"/>
                </a:lnTo>
                <a:lnTo>
                  <a:pt x="1341012" y="2012778"/>
                </a:lnTo>
                <a:lnTo>
                  <a:pt x="0" y="201277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50" id="50"/>
          <p:cNvSpPr/>
          <p:nvPr/>
        </p:nvSpPr>
        <p:spPr>
          <a:xfrm flipH="false" flipV="false" rot="0">
            <a:off x="2626157" y="6323052"/>
            <a:ext cx="1287908" cy="1933071"/>
          </a:xfrm>
          <a:custGeom>
            <a:avLst/>
            <a:gdLst/>
            <a:ahLst/>
            <a:cxnLst/>
            <a:rect r="r" b="b" t="t" l="l"/>
            <a:pathLst>
              <a:path h="1933071" w="1287908">
                <a:moveTo>
                  <a:pt x="0" y="0"/>
                </a:moveTo>
                <a:lnTo>
                  <a:pt x="1287908" y="0"/>
                </a:lnTo>
                <a:lnTo>
                  <a:pt x="1287908" y="1933070"/>
                </a:lnTo>
                <a:lnTo>
                  <a:pt x="0" y="193307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TextBox 51" id="51"/>
          <p:cNvSpPr txBox="true"/>
          <p:nvPr/>
        </p:nvSpPr>
        <p:spPr>
          <a:xfrm rot="0">
            <a:off x="8001765" y="9289175"/>
            <a:ext cx="4274239" cy="197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99"/>
              </a:lnSpc>
            </a:pPr>
          </a:p>
        </p:txBody>
      </p:sp>
      <p:sp>
        <p:nvSpPr>
          <p:cNvPr name="TextBox 52" id="52"/>
          <p:cNvSpPr txBox="true"/>
          <p:nvPr/>
        </p:nvSpPr>
        <p:spPr>
          <a:xfrm rot="0">
            <a:off x="16999022" y="9445644"/>
            <a:ext cx="770057" cy="4975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b="true" sz="280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22</a:t>
            </a:r>
          </a:p>
        </p:txBody>
      </p:sp>
      <p:sp>
        <p:nvSpPr>
          <p:cNvPr name="TextBox 53" id="53"/>
          <p:cNvSpPr txBox="true"/>
          <p:nvPr/>
        </p:nvSpPr>
        <p:spPr>
          <a:xfrm rot="0">
            <a:off x="16999022" y="9210675"/>
            <a:ext cx="770057" cy="4975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b="true" sz="280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28</a:t>
            </a:r>
          </a:p>
        </p:txBody>
      </p:sp>
      <p:sp>
        <p:nvSpPr>
          <p:cNvPr name="TextBox 54" id="54"/>
          <p:cNvSpPr txBox="true"/>
          <p:nvPr/>
        </p:nvSpPr>
        <p:spPr>
          <a:xfrm rot="0">
            <a:off x="13186040" y="5750134"/>
            <a:ext cx="3050482" cy="1412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41"/>
              </a:lnSpc>
            </a:pPr>
          </a:p>
        </p:txBody>
      </p:sp>
      <p:sp>
        <p:nvSpPr>
          <p:cNvPr name="TextBox 55" id="55"/>
          <p:cNvSpPr txBox="true"/>
          <p:nvPr/>
        </p:nvSpPr>
        <p:spPr>
          <a:xfrm rot="0">
            <a:off x="729021" y="8472825"/>
            <a:ext cx="4274239" cy="197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99"/>
              </a:lnSpc>
            </a:pPr>
          </a:p>
        </p:txBody>
      </p:sp>
      <p:sp>
        <p:nvSpPr>
          <p:cNvPr name="TextBox 56" id="56"/>
          <p:cNvSpPr txBox="true"/>
          <p:nvPr/>
        </p:nvSpPr>
        <p:spPr>
          <a:xfrm rot="0">
            <a:off x="5880654" y="8442475"/>
            <a:ext cx="4274239" cy="197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99"/>
              </a:lnSpc>
            </a:pPr>
          </a:p>
        </p:txBody>
      </p:sp>
      <p:sp>
        <p:nvSpPr>
          <p:cNvPr name="TextBox 57" id="57"/>
          <p:cNvSpPr txBox="true"/>
          <p:nvPr/>
        </p:nvSpPr>
        <p:spPr>
          <a:xfrm rot="0">
            <a:off x="1606415" y="8535317"/>
            <a:ext cx="4274239" cy="197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99"/>
              </a:lnSpc>
            </a:pPr>
          </a:p>
        </p:txBody>
      </p:sp>
      <p:sp>
        <p:nvSpPr>
          <p:cNvPr name="TextBox 58" id="58"/>
          <p:cNvSpPr txBox="true"/>
          <p:nvPr/>
        </p:nvSpPr>
        <p:spPr>
          <a:xfrm rot="0">
            <a:off x="6881957" y="8586174"/>
            <a:ext cx="4274239" cy="197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99"/>
              </a:lnSpc>
            </a:pPr>
          </a:p>
        </p:txBody>
      </p:sp>
      <p:sp>
        <p:nvSpPr>
          <p:cNvPr name="TextBox 59" id="59"/>
          <p:cNvSpPr txBox="true"/>
          <p:nvPr/>
        </p:nvSpPr>
        <p:spPr>
          <a:xfrm rot="0">
            <a:off x="14013761" y="8539525"/>
            <a:ext cx="4274239" cy="197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99"/>
              </a:lnSpc>
            </a:pPr>
          </a:p>
        </p:txBody>
      </p:sp>
      <p:sp>
        <p:nvSpPr>
          <p:cNvPr name="TextBox 60" id="60"/>
          <p:cNvSpPr txBox="true"/>
          <p:nvPr/>
        </p:nvSpPr>
        <p:spPr>
          <a:xfrm rot="0">
            <a:off x="8017773" y="7110414"/>
            <a:ext cx="4274239" cy="197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99"/>
              </a:lnSpc>
            </a:pPr>
          </a:p>
        </p:txBody>
      </p:sp>
      <p:sp>
        <p:nvSpPr>
          <p:cNvPr name="TextBox 61" id="61"/>
          <p:cNvSpPr txBox="true"/>
          <p:nvPr/>
        </p:nvSpPr>
        <p:spPr>
          <a:xfrm rot="0">
            <a:off x="2866140" y="8109956"/>
            <a:ext cx="4274239" cy="197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99"/>
              </a:lnSpc>
            </a:pPr>
          </a:p>
        </p:txBody>
      </p:sp>
      <p:sp>
        <p:nvSpPr>
          <p:cNvPr name="TextBox 62" id="62"/>
          <p:cNvSpPr txBox="true"/>
          <p:nvPr/>
        </p:nvSpPr>
        <p:spPr>
          <a:xfrm rot="0">
            <a:off x="14231612" y="6658713"/>
            <a:ext cx="4274239" cy="197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99"/>
              </a:lnSpc>
            </a:pPr>
          </a:p>
        </p:txBody>
      </p:sp>
      <p:sp>
        <p:nvSpPr>
          <p:cNvPr name="TextBox 63" id="63"/>
          <p:cNvSpPr txBox="true"/>
          <p:nvPr/>
        </p:nvSpPr>
        <p:spPr>
          <a:xfrm rot="0">
            <a:off x="16999022" y="9210675"/>
            <a:ext cx="770057" cy="4975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b="true" sz="280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28</a:t>
            </a:r>
          </a:p>
        </p:txBody>
      </p:sp>
      <p:sp>
        <p:nvSpPr>
          <p:cNvPr name="TextBox 64" id="64"/>
          <p:cNvSpPr txBox="true"/>
          <p:nvPr/>
        </p:nvSpPr>
        <p:spPr>
          <a:xfrm rot="0">
            <a:off x="14539732" y="5982856"/>
            <a:ext cx="4274239" cy="197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99"/>
              </a:lnSpc>
            </a:pPr>
          </a:p>
        </p:txBody>
      </p:sp>
      <p:grpSp>
        <p:nvGrpSpPr>
          <p:cNvPr name="Group 65" id="65"/>
          <p:cNvGrpSpPr/>
          <p:nvPr/>
        </p:nvGrpSpPr>
        <p:grpSpPr>
          <a:xfrm rot="0">
            <a:off x="13186040" y="4975179"/>
            <a:ext cx="4274239" cy="618096"/>
            <a:chOff x="0" y="0"/>
            <a:chExt cx="5698985" cy="824129"/>
          </a:xfrm>
        </p:grpSpPr>
        <p:sp>
          <p:nvSpPr>
            <p:cNvPr name="TextBox 66" id="66"/>
            <p:cNvSpPr txBox="true"/>
            <p:nvPr/>
          </p:nvSpPr>
          <p:spPr>
            <a:xfrm rot="0">
              <a:off x="0" y="0"/>
              <a:ext cx="5698985" cy="26379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599"/>
                </a:lnSpc>
              </a:pPr>
            </a:p>
          </p:txBody>
        </p:sp>
        <p:sp>
          <p:nvSpPr>
            <p:cNvPr name="TextBox 67" id="67"/>
            <p:cNvSpPr txBox="true"/>
            <p:nvPr/>
          </p:nvSpPr>
          <p:spPr>
            <a:xfrm rot="0">
              <a:off x="0" y="421031"/>
              <a:ext cx="5698985" cy="40309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352"/>
                </a:lnSpc>
              </a:pPr>
              <a:r>
                <a:rPr lang="en-US" sz="2100" spc="-88">
                  <a:solidFill>
                    <a:srgbClr val="000000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PIEPRZE</a:t>
              </a:r>
            </a:p>
          </p:txBody>
        </p:sp>
      </p:grpSp>
      <p:grpSp>
        <p:nvGrpSpPr>
          <p:cNvPr name="Group 68" id="68"/>
          <p:cNvGrpSpPr/>
          <p:nvPr/>
        </p:nvGrpSpPr>
        <p:grpSpPr>
          <a:xfrm rot="0">
            <a:off x="5540838" y="8232350"/>
            <a:ext cx="4274239" cy="618096"/>
            <a:chOff x="0" y="0"/>
            <a:chExt cx="5698985" cy="824129"/>
          </a:xfrm>
        </p:grpSpPr>
        <p:sp>
          <p:nvSpPr>
            <p:cNvPr name="TextBox 69" id="69"/>
            <p:cNvSpPr txBox="true"/>
            <p:nvPr/>
          </p:nvSpPr>
          <p:spPr>
            <a:xfrm rot="0">
              <a:off x="0" y="0"/>
              <a:ext cx="5698985" cy="26379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599"/>
                </a:lnSpc>
              </a:pPr>
            </a:p>
          </p:txBody>
        </p:sp>
        <p:sp>
          <p:nvSpPr>
            <p:cNvPr name="TextBox 70" id="70"/>
            <p:cNvSpPr txBox="true"/>
            <p:nvPr/>
          </p:nvSpPr>
          <p:spPr>
            <a:xfrm rot="0">
              <a:off x="0" y="421031"/>
              <a:ext cx="5698985" cy="40309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352"/>
                </a:lnSpc>
              </a:pPr>
              <a:r>
                <a:rPr lang="en-US" sz="2100">
                  <a:solidFill>
                    <a:srgbClr val="000000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MAKARONY</a:t>
              </a:r>
            </a:p>
          </p:txBody>
        </p:sp>
      </p:grpSp>
      <p:grpSp>
        <p:nvGrpSpPr>
          <p:cNvPr name="Group 71" id="71"/>
          <p:cNvGrpSpPr/>
          <p:nvPr/>
        </p:nvGrpSpPr>
        <p:grpSpPr>
          <a:xfrm rot="0">
            <a:off x="943172" y="8284697"/>
            <a:ext cx="4060087" cy="602954"/>
            <a:chOff x="0" y="0"/>
            <a:chExt cx="5413449" cy="803939"/>
          </a:xfrm>
        </p:grpSpPr>
        <p:sp>
          <p:nvSpPr>
            <p:cNvPr name="TextBox 72" id="72"/>
            <p:cNvSpPr txBox="true"/>
            <p:nvPr/>
          </p:nvSpPr>
          <p:spPr>
            <a:xfrm rot="0">
              <a:off x="0" y="0"/>
              <a:ext cx="5413449" cy="25057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519"/>
                </a:lnSpc>
              </a:pPr>
            </a:p>
          </p:txBody>
        </p:sp>
        <p:sp>
          <p:nvSpPr>
            <p:cNvPr name="TextBox 73" id="73"/>
            <p:cNvSpPr txBox="true"/>
            <p:nvPr/>
          </p:nvSpPr>
          <p:spPr>
            <a:xfrm rot="0">
              <a:off x="0" y="400890"/>
              <a:ext cx="5413449" cy="40304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352"/>
                </a:lnSpc>
              </a:pPr>
              <a:r>
                <a:rPr lang="en-US" sz="2100">
                  <a:solidFill>
                    <a:srgbClr val="000000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MIESZANKI PRZYPRAW</a:t>
              </a:r>
            </a:p>
          </p:txBody>
        </p:sp>
      </p:grpSp>
      <p:sp>
        <p:nvSpPr>
          <p:cNvPr name="TextBox 74" id="74"/>
          <p:cNvSpPr txBox="true"/>
          <p:nvPr/>
        </p:nvSpPr>
        <p:spPr>
          <a:xfrm rot="0">
            <a:off x="10265494" y="8474973"/>
            <a:ext cx="4274239" cy="197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99"/>
              </a:lnSpc>
            </a:pP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208" t="-38419" r="-8028" b="-174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3988107" y="0"/>
            <a:ext cx="17233667" cy="12665200"/>
          </a:xfrm>
          <a:custGeom>
            <a:avLst/>
            <a:gdLst/>
            <a:ahLst/>
            <a:cxnLst/>
            <a:rect r="r" b="b" t="t" l="l"/>
            <a:pathLst>
              <a:path h="12665200" w="17233667">
                <a:moveTo>
                  <a:pt x="0" y="0"/>
                </a:moveTo>
                <a:lnTo>
                  <a:pt x="17233667" y="0"/>
                </a:lnTo>
                <a:lnTo>
                  <a:pt x="17233667" y="12665200"/>
                </a:lnTo>
                <a:lnTo>
                  <a:pt x="0" y="1266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437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8789034" y="-312829"/>
            <a:ext cx="18045432" cy="15629029"/>
            <a:chOff x="0" y="0"/>
            <a:chExt cx="6202680" cy="53721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202680" cy="5372100"/>
            </a:xfrm>
            <a:custGeom>
              <a:avLst/>
              <a:gdLst/>
              <a:ahLst/>
              <a:cxnLst/>
              <a:rect r="r" b="b" t="t" l="l"/>
              <a:pathLst>
                <a:path h="5372100" w="620268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FAFAFA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6265715" y="656619"/>
            <a:ext cx="955485" cy="218188"/>
            <a:chOff x="0" y="0"/>
            <a:chExt cx="1273980" cy="290918"/>
          </a:xfrm>
        </p:grpSpPr>
        <p:grpSp>
          <p:nvGrpSpPr>
            <p:cNvPr name="Group 7" id="7"/>
            <p:cNvGrpSpPr>
              <a:grpSpLocks noChangeAspect="true"/>
            </p:cNvGrpSpPr>
            <p:nvPr/>
          </p:nvGrpSpPr>
          <p:grpSpPr>
            <a:xfrm rot="0">
              <a:off x="983062" y="0"/>
              <a:ext cx="290918" cy="290918"/>
              <a:chOff x="0" y="0"/>
              <a:chExt cx="1708150" cy="1708150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1708150" cy="1708150"/>
              </a:xfrm>
              <a:custGeom>
                <a:avLst/>
                <a:gdLst/>
                <a:ahLst/>
                <a:cxnLst/>
                <a:rect r="r" b="b" t="t" l="l"/>
                <a:pathLst>
                  <a:path h="1708150" w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name="Group 9" id="9"/>
            <p:cNvGrpSpPr>
              <a:grpSpLocks noChangeAspect="true"/>
            </p:cNvGrpSpPr>
            <p:nvPr/>
          </p:nvGrpSpPr>
          <p:grpSpPr>
            <a:xfrm rot="0">
              <a:off x="489944" y="0"/>
              <a:ext cx="290918" cy="290918"/>
              <a:chOff x="0" y="0"/>
              <a:chExt cx="1708150" cy="1708150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1708150" cy="1708150"/>
              </a:xfrm>
              <a:custGeom>
                <a:avLst/>
                <a:gdLst/>
                <a:ahLst/>
                <a:cxnLst/>
                <a:rect r="r" b="b" t="t" l="l"/>
                <a:pathLst>
                  <a:path h="1708150" w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name="Group 11" id="11"/>
            <p:cNvGrpSpPr/>
            <p:nvPr/>
          </p:nvGrpSpPr>
          <p:grpSpPr>
            <a:xfrm rot="0">
              <a:off x="0" y="1587"/>
              <a:ext cx="287744" cy="287744"/>
              <a:chOff x="0" y="0"/>
              <a:chExt cx="6350000" cy="6350000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DA63C"/>
              </a:solidFill>
            </p:spPr>
          </p:sp>
        </p:grpSp>
      </p:grpSp>
      <p:sp>
        <p:nvSpPr>
          <p:cNvPr name="AutoShape 13" id="13"/>
          <p:cNvSpPr/>
          <p:nvPr/>
        </p:nvSpPr>
        <p:spPr>
          <a:xfrm rot="5407090">
            <a:off x="14517231" y="-816619"/>
            <a:ext cx="14581" cy="3118670"/>
          </a:xfrm>
          <a:prstGeom prst="rect">
            <a:avLst/>
          </a:prstGeom>
          <a:solidFill>
            <a:srgbClr val="CDA63C"/>
          </a:solidFill>
        </p:spPr>
      </p:sp>
      <p:sp>
        <p:nvSpPr>
          <p:cNvPr name="AutoShape 14" id="14"/>
          <p:cNvSpPr/>
          <p:nvPr/>
        </p:nvSpPr>
        <p:spPr>
          <a:xfrm rot="5407090">
            <a:off x="14047554" y="5982825"/>
            <a:ext cx="24050" cy="7804315"/>
          </a:xfrm>
          <a:prstGeom prst="rect">
            <a:avLst/>
          </a:prstGeom>
          <a:solidFill>
            <a:srgbClr val="CDA63C"/>
          </a:solidFill>
        </p:spPr>
      </p:sp>
      <p:sp>
        <p:nvSpPr>
          <p:cNvPr name="Freeform 15" id="15"/>
          <p:cNvSpPr/>
          <p:nvPr/>
        </p:nvSpPr>
        <p:spPr>
          <a:xfrm flipH="false" flipV="false" rot="0">
            <a:off x="8417252" y="5046809"/>
            <a:ext cx="3480306" cy="3700005"/>
          </a:xfrm>
          <a:custGeom>
            <a:avLst/>
            <a:gdLst/>
            <a:ahLst/>
            <a:cxnLst/>
            <a:rect r="r" b="b" t="t" l="l"/>
            <a:pathLst>
              <a:path h="3700005" w="3480306">
                <a:moveTo>
                  <a:pt x="0" y="0"/>
                </a:moveTo>
                <a:lnTo>
                  <a:pt x="3480306" y="0"/>
                </a:lnTo>
                <a:lnTo>
                  <a:pt x="3480306" y="3700004"/>
                </a:lnTo>
                <a:lnTo>
                  <a:pt x="0" y="37000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33" r="0" b="-33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2025880" y="2162712"/>
            <a:ext cx="5477468" cy="3626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55"/>
              </a:lnSpc>
            </a:pPr>
            <a:r>
              <a:rPr lang="en-US" b="true" sz="2196" spc="707">
                <a:solidFill>
                  <a:srgbClr val="7E6B73">
                    <a:alpha val="85882"/>
                  </a:srgbClr>
                </a:solidFill>
                <a:latin typeface="Montserrat Light Bold"/>
                <a:ea typeface="Montserrat Light Bold"/>
                <a:cs typeface="Montserrat Light Bold"/>
                <a:sym typeface="Montserrat Light Bold"/>
              </a:rPr>
              <a:t>PORTFOLIO MARKI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2059074" y="5046809"/>
            <a:ext cx="5281814" cy="43198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85"/>
              </a:lnSpc>
            </a:pPr>
            <a:r>
              <a:rPr lang="en-US" sz="2610" spc="208" b="true">
                <a:solidFill>
                  <a:srgbClr val="000000"/>
                </a:solidFill>
                <a:latin typeface="Montserrat Light Bold"/>
                <a:ea typeface="Montserrat Light Bold"/>
                <a:cs typeface="Montserrat Light Bold"/>
                <a:sym typeface="Montserrat Light Bold"/>
              </a:rPr>
              <a:t>LINIA SZKOŁA</a:t>
            </a:r>
          </a:p>
          <a:p>
            <a:pPr algn="l">
              <a:lnSpc>
                <a:spcPts val="3185"/>
              </a:lnSpc>
            </a:pPr>
          </a:p>
          <a:p>
            <a:pPr algn="l">
              <a:lnSpc>
                <a:spcPts val="3185"/>
              </a:lnSpc>
            </a:pPr>
          </a:p>
          <a:p>
            <a:pPr algn="l">
              <a:lnSpc>
                <a:spcPts val="3185"/>
              </a:lnSpc>
            </a:pPr>
            <a:r>
              <a:rPr lang="en-US" sz="2610" spc="208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 PRODUKTY DOSTOSOWANE DO WYMAGAŃ MINISTERSTWA ZDROWIA</a:t>
            </a:r>
          </a:p>
          <a:p>
            <a:pPr algn="l">
              <a:lnSpc>
                <a:spcPts val="3185"/>
              </a:lnSpc>
            </a:pPr>
          </a:p>
          <a:p>
            <a:pPr algn="l">
              <a:lnSpc>
                <a:spcPts val="3185"/>
              </a:lnSpc>
            </a:pPr>
            <a:r>
              <a:rPr lang="en-US" sz="2610" spc="208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.</a:t>
            </a:r>
          </a:p>
          <a:p>
            <a:pPr algn="l">
              <a:lnSpc>
                <a:spcPts val="2819"/>
              </a:lnSpc>
            </a:pPr>
            <a:r>
              <a:rPr lang="en-US" sz="2310" spc="184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 </a:t>
            </a:r>
          </a:p>
          <a:p>
            <a:pPr algn="l">
              <a:lnSpc>
                <a:spcPts val="2806"/>
              </a:lnSpc>
              <a:spcBef>
                <a:spcPct val="0"/>
              </a:spcBef>
            </a:pPr>
          </a:p>
        </p:txBody>
      </p:sp>
      <p:sp>
        <p:nvSpPr>
          <p:cNvPr name="Freeform 18" id="18"/>
          <p:cNvSpPr/>
          <p:nvPr/>
        </p:nvSpPr>
        <p:spPr>
          <a:xfrm flipH="false" flipV="false" rot="0">
            <a:off x="12247788" y="2517792"/>
            <a:ext cx="4973412" cy="2191673"/>
          </a:xfrm>
          <a:custGeom>
            <a:avLst/>
            <a:gdLst/>
            <a:ahLst/>
            <a:cxnLst/>
            <a:rect r="r" b="b" t="t" l="l"/>
            <a:pathLst>
              <a:path h="2191673" w="4973412">
                <a:moveTo>
                  <a:pt x="0" y="0"/>
                </a:moveTo>
                <a:lnTo>
                  <a:pt x="4973412" y="0"/>
                </a:lnTo>
                <a:lnTo>
                  <a:pt x="4973412" y="2191673"/>
                </a:lnTo>
                <a:lnTo>
                  <a:pt x="0" y="21916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5407090">
            <a:off x="10951038" y="-6054824"/>
            <a:ext cx="24722" cy="13636630"/>
          </a:xfrm>
          <a:prstGeom prst="rect">
            <a:avLst/>
          </a:prstGeom>
          <a:solidFill>
            <a:srgbClr val="CDA63C"/>
          </a:solidFill>
        </p:spPr>
      </p:sp>
      <p:sp>
        <p:nvSpPr>
          <p:cNvPr name="AutoShape 3" id="3"/>
          <p:cNvSpPr/>
          <p:nvPr/>
        </p:nvSpPr>
        <p:spPr>
          <a:xfrm rot="5407090">
            <a:off x="9721433" y="1609593"/>
            <a:ext cx="28775" cy="16528060"/>
          </a:xfrm>
          <a:prstGeom prst="rect">
            <a:avLst/>
          </a:prstGeom>
          <a:solidFill>
            <a:srgbClr val="CDA63C"/>
          </a:solidFill>
        </p:spPr>
      </p:sp>
      <p:grpSp>
        <p:nvGrpSpPr>
          <p:cNvPr name="Group 4" id="4"/>
          <p:cNvGrpSpPr/>
          <p:nvPr/>
        </p:nvGrpSpPr>
        <p:grpSpPr>
          <a:xfrm rot="-10800000">
            <a:off x="1471833" y="9490613"/>
            <a:ext cx="955485" cy="218188"/>
            <a:chOff x="0" y="0"/>
            <a:chExt cx="1273980" cy="290918"/>
          </a:xfrm>
        </p:grpSpPr>
        <p:grpSp>
          <p:nvGrpSpPr>
            <p:cNvPr name="Group 5" id="5"/>
            <p:cNvGrpSpPr>
              <a:grpSpLocks noChangeAspect="true"/>
            </p:cNvGrpSpPr>
            <p:nvPr/>
          </p:nvGrpSpPr>
          <p:grpSpPr>
            <a:xfrm rot="0">
              <a:off x="983062" y="0"/>
              <a:ext cx="290918" cy="290918"/>
              <a:chOff x="0" y="0"/>
              <a:chExt cx="1708150" cy="1708150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0" y="0"/>
                <a:ext cx="1708150" cy="1708150"/>
              </a:xfrm>
              <a:custGeom>
                <a:avLst/>
                <a:gdLst/>
                <a:ahLst/>
                <a:cxnLst/>
                <a:rect r="r" b="b" t="t" l="l"/>
                <a:pathLst>
                  <a:path h="1708150" w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name="Group 7" id="7"/>
            <p:cNvGrpSpPr>
              <a:grpSpLocks noChangeAspect="true"/>
            </p:cNvGrpSpPr>
            <p:nvPr/>
          </p:nvGrpSpPr>
          <p:grpSpPr>
            <a:xfrm rot="0">
              <a:off x="489944" y="0"/>
              <a:ext cx="290918" cy="290918"/>
              <a:chOff x="0" y="0"/>
              <a:chExt cx="1708150" cy="1708150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1708150" cy="1708150"/>
              </a:xfrm>
              <a:custGeom>
                <a:avLst/>
                <a:gdLst/>
                <a:ahLst/>
                <a:cxnLst/>
                <a:rect r="r" b="b" t="t" l="l"/>
                <a:pathLst>
                  <a:path h="1708150" w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name="Group 9" id="9"/>
            <p:cNvGrpSpPr/>
            <p:nvPr/>
          </p:nvGrpSpPr>
          <p:grpSpPr>
            <a:xfrm rot="0">
              <a:off x="0" y="1587"/>
              <a:ext cx="287744" cy="287744"/>
              <a:chOff x="0" y="0"/>
              <a:chExt cx="6350000" cy="6350000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DA63C"/>
              </a:solidFill>
            </p:spPr>
          </p:sp>
        </p:grpSp>
      </p:grpSp>
      <p:grpSp>
        <p:nvGrpSpPr>
          <p:cNvPr name="Group 11" id="11"/>
          <p:cNvGrpSpPr/>
          <p:nvPr/>
        </p:nvGrpSpPr>
        <p:grpSpPr>
          <a:xfrm rot="0">
            <a:off x="282947" y="9183384"/>
            <a:ext cx="907930" cy="907930"/>
            <a:chOff x="0" y="0"/>
            <a:chExt cx="1210574" cy="1210574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0" y="0"/>
              <a:ext cx="1210574" cy="1210574"/>
              <a:chOff x="0" y="0"/>
              <a:chExt cx="6350000" cy="6350000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5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5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DA63C">
                  <a:alpha val="38824"/>
                </a:srgbClr>
              </a:solidFill>
            </p:spPr>
          </p:sp>
        </p:grpSp>
        <p:sp>
          <p:nvSpPr>
            <p:cNvPr name="TextBox 14" id="14"/>
            <p:cNvSpPr txBox="true"/>
            <p:nvPr/>
          </p:nvSpPr>
          <p:spPr>
            <a:xfrm rot="0">
              <a:off x="0" y="286830"/>
              <a:ext cx="1210574" cy="72558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637"/>
                </a:lnSpc>
              </a:pPr>
              <a:r>
                <a:rPr lang="en-US" sz="3306">
                  <a:solidFill>
                    <a:srgbClr val="FAFAFA"/>
                  </a:solidFill>
                  <a:latin typeface="Overpass Light Bold"/>
                  <a:ea typeface="Overpass Light Bold"/>
                  <a:cs typeface="Overpass Light Bold"/>
                  <a:sym typeface="Overpass Light Bold"/>
                </a:rPr>
                <a:t>19</a:t>
              </a: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4145073" y="857850"/>
            <a:ext cx="12718583" cy="4572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spc="216">
                <a:solidFill>
                  <a:srgbClr val="4D4A46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MARKA PRYMAT GASTROLINE - LINIA SZKOŁA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9343124" y="8850480"/>
            <a:ext cx="3757395" cy="26461"/>
          </a:xfrm>
          <a:custGeom>
            <a:avLst/>
            <a:gdLst/>
            <a:ahLst/>
            <a:cxnLst/>
            <a:rect r="r" b="b" t="t" l="l"/>
            <a:pathLst>
              <a:path h="26461" w="3757395">
                <a:moveTo>
                  <a:pt x="0" y="0"/>
                </a:moveTo>
                <a:lnTo>
                  <a:pt x="3757395" y="0"/>
                </a:lnTo>
                <a:lnTo>
                  <a:pt x="3757395" y="26460"/>
                </a:lnTo>
                <a:lnTo>
                  <a:pt x="0" y="264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-208147" y="477748"/>
            <a:ext cx="4973412" cy="2191673"/>
          </a:xfrm>
          <a:custGeom>
            <a:avLst/>
            <a:gdLst/>
            <a:ahLst/>
            <a:cxnLst/>
            <a:rect r="r" b="b" t="t" l="l"/>
            <a:pathLst>
              <a:path h="2191673" w="4973412">
                <a:moveTo>
                  <a:pt x="0" y="0"/>
                </a:moveTo>
                <a:lnTo>
                  <a:pt x="4973412" y="0"/>
                </a:lnTo>
                <a:lnTo>
                  <a:pt x="4973412" y="2191673"/>
                </a:lnTo>
                <a:lnTo>
                  <a:pt x="0" y="21916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15246931" y="8226269"/>
            <a:ext cx="4274239" cy="197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99"/>
              </a:lnSpc>
            </a:pP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748528" y="1444092"/>
            <a:ext cx="8077752" cy="8077752"/>
          </a:xfrm>
          <a:custGeom>
            <a:avLst/>
            <a:gdLst/>
            <a:ahLst/>
            <a:cxnLst/>
            <a:rect r="r" b="b" t="t" l="l"/>
            <a:pathLst>
              <a:path h="8077752" w="8077752">
                <a:moveTo>
                  <a:pt x="0" y="0"/>
                </a:moveTo>
                <a:lnTo>
                  <a:pt x="8077752" y="0"/>
                </a:lnTo>
                <a:lnTo>
                  <a:pt x="8077752" y="8077752"/>
                </a:lnTo>
                <a:lnTo>
                  <a:pt x="0" y="80777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7677957" y="5932056"/>
            <a:ext cx="4274239" cy="197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99"/>
              </a:lnSpc>
            </a:pPr>
          </a:p>
        </p:txBody>
      </p:sp>
      <p:sp>
        <p:nvSpPr>
          <p:cNvPr name="TextBox 21" id="21"/>
          <p:cNvSpPr txBox="true"/>
          <p:nvPr/>
        </p:nvSpPr>
        <p:spPr>
          <a:xfrm rot="0">
            <a:off x="1884022" y="5143500"/>
            <a:ext cx="4060087" cy="1879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19"/>
              </a:lnSpc>
            </a:pPr>
          </a:p>
        </p:txBody>
      </p:sp>
      <p:sp>
        <p:nvSpPr>
          <p:cNvPr name="TextBox 22" id="22"/>
          <p:cNvSpPr txBox="true"/>
          <p:nvPr/>
        </p:nvSpPr>
        <p:spPr>
          <a:xfrm rot="0">
            <a:off x="8826280" y="5088129"/>
            <a:ext cx="4274239" cy="197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99"/>
              </a:lnSpc>
            </a:pPr>
          </a:p>
        </p:txBody>
      </p:sp>
      <p:sp>
        <p:nvSpPr>
          <p:cNvPr name="TextBox 23" id="23"/>
          <p:cNvSpPr txBox="true"/>
          <p:nvPr/>
        </p:nvSpPr>
        <p:spPr>
          <a:xfrm rot="0">
            <a:off x="9957374" y="8552853"/>
            <a:ext cx="4274239" cy="2976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52"/>
              </a:lnSpc>
            </a:pPr>
          </a:p>
        </p:txBody>
      </p:sp>
      <p:sp>
        <p:nvSpPr>
          <p:cNvPr name="TextBox 24" id="24"/>
          <p:cNvSpPr txBox="true"/>
          <p:nvPr/>
        </p:nvSpPr>
        <p:spPr>
          <a:xfrm rot="0">
            <a:off x="8001765" y="9289175"/>
            <a:ext cx="4274239" cy="197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99"/>
              </a:lnSpc>
            </a:pPr>
          </a:p>
        </p:txBody>
      </p:sp>
      <p:sp>
        <p:nvSpPr>
          <p:cNvPr name="TextBox 25" id="25"/>
          <p:cNvSpPr txBox="true"/>
          <p:nvPr/>
        </p:nvSpPr>
        <p:spPr>
          <a:xfrm rot="0">
            <a:off x="16999022" y="9445644"/>
            <a:ext cx="770057" cy="4975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b="true" sz="280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22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6999022" y="9210675"/>
            <a:ext cx="770057" cy="4975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b="true" sz="280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28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3186040" y="5750134"/>
            <a:ext cx="3050482" cy="1412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41"/>
              </a:lnSpc>
            </a:pPr>
          </a:p>
        </p:txBody>
      </p:sp>
      <p:sp>
        <p:nvSpPr>
          <p:cNvPr name="TextBox 28" id="28"/>
          <p:cNvSpPr txBox="true"/>
          <p:nvPr/>
        </p:nvSpPr>
        <p:spPr>
          <a:xfrm rot="0">
            <a:off x="729021" y="8472825"/>
            <a:ext cx="4274239" cy="197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99"/>
              </a:lnSpc>
            </a:pPr>
          </a:p>
        </p:txBody>
      </p:sp>
      <p:sp>
        <p:nvSpPr>
          <p:cNvPr name="TextBox 29" id="29"/>
          <p:cNvSpPr txBox="true"/>
          <p:nvPr/>
        </p:nvSpPr>
        <p:spPr>
          <a:xfrm rot="0">
            <a:off x="5880654" y="8427830"/>
            <a:ext cx="4384840" cy="2124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40"/>
              </a:lnSpc>
            </a:pPr>
          </a:p>
        </p:txBody>
      </p:sp>
      <p:sp>
        <p:nvSpPr>
          <p:cNvPr name="TextBox 30" id="30"/>
          <p:cNvSpPr txBox="true"/>
          <p:nvPr/>
        </p:nvSpPr>
        <p:spPr>
          <a:xfrm rot="0">
            <a:off x="1606415" y="8535317"/>
            <a:ext cx="4274239" cy="197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99"/>
              </a:lnSpc>
            </a:pPr>
          </a:p>
        </p:txBody>
      </p:sp>
      <p:sp>
        <p:nvSpPr>
          <p:cNvPr name="TextBox 31" id="31"/>
          <p:cNvSpPr txBox="true"/>
          <p:nvPr/>
        </p:nvSpPr>
        <p:spPr>
          <a:xfrm rot="0">
            <a:off x="6881957" y="8586174"/>
            <a:ext cx="4274239" cy="197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99"/>
              </a:lnSpc>
            </a:pPr>
          </a:p>
        </p:txBody>
      </p:sp>
      <p:sp>
        <p:nvSpPr>
          <p:cNvPr name="TextBox 32" id="32"/>
          <p:cNvSpPr txBox="true"/>
          <p:nvPr/>
        </p:nvSpPr>
        <p:spPr>
          <a:xfrm rot="0">
            <a:off x="8017773" y="7110414"/>
            <a:ext cx="4274239" cy="197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99"/>
              </a:lnSpc>
            </a:pPr>
          </a:p>
        </p:txBody>
      </p:sp>
      <p:sp>
        <p:nvSpPr>
          <p:cNvPr name="TextBox 33" id="33"/>
          <p:cNvSpPr txBox="true"/>
          <p:nvPr/>
        </p:nvSpPr>
        <p:spPr>
          <a:xfrm rot="0">
            <a:off x="2866140" y="8109956"/>
            <a:ext cx="4274239" cy="197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99"/>
              </a:lnSpc>
            </a:pPr>
          </a:p>
        </p:txBody>
      </p:sp>
      <p:sp>
        <p:nvSpPr>
          <p:cNvPr name="TextBox 34" id="34"/>
          <p:cNvSpPr txBox="true"/>
          <p:nvPr/>
        </p:nvSpPr>
        <p:spPr>
          <a:xfrm rot="0">
            <a:off x="14231612" y="6658713"/>
            <a:ext cx="4274239" cy="197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99"/>
              </a:lnSpc>
            </a:pPr>
          </a:p>
        </p:txBody>
      </p:sp>
      <p:sp>
        <p:nvSpPr>
          <p:cNvPr name="TextBox 35" id="35"/>
          <p:cNvSpPr txBox="true"/>
          <p:nvPr/>
        </p:nvSpPr>
        <p:spPr>
          <a:xfrm rot="0">
            <a:off x="16999022" y="9210675"/>
            <a:ext cx="770057" cy="4975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b="true" sz="280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28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4539732" y="5982856"/>
            <a:ext cx="4274239" cy="197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99"/>
              </a:lnSpc>
            </a:pPr>
          </a:p>
        </p:txBody>
      </p:sp>
      <p:grpSp>
        <p:nvGrpSpPr>
          <p:cNvPr name="Group 37" id="37"/>
          <p:cNvGrpSpPr/>
          <p:nvPr/>
        </p:nvGrpSpPr>
        <p:grpSpPr>
          <a:xfrm rot="0">
            <a:off x="10972693" y="8640137"/>
            <a:ext cx="4274239" cy="618163"/>
            <a:chOff x="0" y="0"/>
            <a:chExt cx="5698985" cy="824217"/>
          </a:xfrm>
        </p:grpSpPr>
        <p:sp>
          <p:nvSpPr>
            <p:cNvPr name="TextBox 38" id="38"/>
            <p:cNvSpPr txBox="true"/>
            <p:nvPr/>
          </p:nvSpPr>
          <p:spPr>
            <a:xfrm rot="0">
              <a:off x="0" y="0"/>
              <a:ext cx="5698985" cy="26379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599"/>
                </a:lnSpc>
              </a:pPr>
            </a:p>
          </p:txBody>
        </p:sp>
        <p:sp>
          <p:nvSpPr>
            <p:cNvPr name="TextBox 39" id="39"/>
            <p:cNvSpPr txBox="true"/>
            <p:nvPr/>
          </p:nvSpPr>
          <p:spPr>
            <a:xfrm rot="0">
              <a:off x="0" y="421031"/>
              <a:ext cx="5698985" cy="40318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352"/>
                </a:lnSpc>
              </a:pPr>
            </a:p>
          </p:txBody>
        </p:sp>
      </p:grpSp>
      <p:sp>
        <p:nvSpPr>
          <p:cNvPr name="TextBox 40" id="40"/>
          <p:cNvSpPr txBox="true"/>
          <p:nvPr/>
        </p:nvSpPr>
        <p:spPr>
          <a:xfrm rot="0">
            <a:off x="10265494" y="8474973"/>
            <a:ext cx="4274239" cy="197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99"/>
              </a:lnSpc>
            </a:pPr>
          </a:p>
        </p:txBody>
      </p:sp>
      <p:sp>
        <p:nvSpPr>
          <p:cNvPr name="TextBox 41" id="41"/>
          <p:cNvSpPr txBox="true"/>
          <p:nvPr/>
        </p:nvSpPr>
        <p:spPr>
          <a:xfrm rot="0">
            <a:off x="9350792" y="3106536"/>
            <a:ext cx="8033258" cy="5149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46"/>
              </a:lnSpc>
              <a:spcBef>
                <a:spcPct val="0"/>
              </a:spcBef>
            </a:pPr>
            <a:r>
              <a:rPr lang="en-US" b="true" sz="1923" spc="230">
                <a:solidFill>
                  <a:srgbClr val="000000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TO OSIEM SPECJALNIE OPRACOWANYCH MIESZANEK PRZYPRAWOWYCH ZGODNYCH Z WYTYCZNYMI ROZPORZĄDZENIA MINISTRA ZDROWIA*. W LINII ZNAJDUJĄ SIĘ: •</a:t>
            </a:r>
          </a:p>
          <a:p>
            <a:pPr algn="ctr">
              <a:lnSpc>
                <a:spcPts val="1980"/>
              </a:lnSpc>
              <a:spcBef>
                <a:spcPct val="0"/>
              </a:spcBef>
            </a:pPr>
          </a:p>
          <a:p>
            <a:pPr algn="l">
              <a:lnSpc>
                <a:spcPts val="1980"/>
              </a:lnSpc>
              <a:spcBef>
                <a:spcPct val="0"/>
              </a:spcBef>
            </a:pPr>
            <a:r>
              <a:rPr lang="en-US" sz="1623" spc="194">
                <a:solidFill>
                  <a:srgbClr val="000000"/>
                </a:solidFill>
                <a:latin typeface="Montserrat 1"/>
                <a:ea typeface="Montserrat 1"/>
                <a:cs typeface="Montserrat 1"/>
                <a:sym typeface="Montserrat 1"/>
              </a:rPr>
              <a:t>PRZYPRAWA DO KURCZAKA, </a:t>
            </a:r>
          </a:p>
          <a:p>
            <a:pPr algn="l">
              <a:lnSpc>
                <a:spcPts val="1980"/>
              </a:lnSpc>
              <a:spcBef>
                <a:spcPct val="0"/>
              </a:spcBef>
            </a:pPr>
            <a:r>
              <a:rPr lang="en-US" sz="1623" spc="194">
                <a:solidFill>
                  <a:srgbClr val="000000"/>
                </a:solidFill>
                <a:latin typeface="Montserrat 1"/>
                <a:ea typeface="Montserrat 1"/>
                <a:cs typeface="Montserrat 1"/>
                <a:sym typeface="Montserrat 1"/>
              </a:rPr>
              <a:t> </a:t>
            </a:r>
          </a:p>
          <a:p>
            <a:pPr algn="l">
              <a:lnSpc>
                <a:spcPts val="1980"/>
              </a:lnSpc>
              <a:spcBef>
                <a:spcPct val="0"/>
              </a:spcBef>
            </a:pPr>
            <a:r>
              <a:rPr lang="en-US" sz="1623" spc="194">
                <a:solidFill>
                  <a:srgbClr val="000000"/>
                </a:solidFill>
                <a:latin typeface="Montserrat 1"/>
                <a:ea typeface="Montserrat 1"/>
                <a:cs typeface="Montserrat 1"/>
                <a:sym typeface="Montserrat 1"/>
              </a:rPr>
              <a:t>PRZYPRAWA DO MIĘS </a:t>
            </a:r>
          </a:p>
          <a:p>
            <a:pPr algn="l">
              <a:lnSpc>
                <a:spcPts val="1980"/>
              </a:lnSpc>
              <a:spcBef>
                <a:spcPct val="0"/>
              </a:spcBef>
            </a:pPr>
          </a:p>
          <a:p>
            <a:pPr algn="l">
              <a:lnSpc>
                <a:spcPts val="1980"/>
              </a:lnSpc>
              <a:spcBef>
                <a:spcPct val="0"/>
              </a:spcBef>
            </a:pPr>
            <a:r>
              <a:rPr lang="en-US" sz="1623" spc="194">
                <a:solidFill>
                  <a:srgbClr val="000000"/>
                </a:solidFill>
                <a:latin typeface="Montserrat 1"/>
                <a:ea typeface="Montserrat 1"/>
                <a:cs typeface="Montserrat 1"/>
                <a:sym typeface="Montserrat 1"/>
              </a:rPr>
              <a:t>PRZYPRAWA DO MIĘSA MIELONEGO</a:t>
            </a:r>
          </a:p>
          <a:p>
            <a:pPr algn="l">
              <a:lnSpc>
                <a:spcPts val="1980"/>
              </a:lnSpc>
              <a:spcBef>
                <a:spcPct val="0"/>
              </a:spcBef>
            </a:pPr>
          </a:p>
          <a:p>
            <a:pPr algn="l">
              <a:lnSpc>
                <a:spcPts val="1980"/>
              </a:lnSpc>
              <a:spcBef>
                <a:spcPct val="0"/>
              </a:spcBef>
            </a:pPr>
            <a:r>
              <a:rPr lang="en-US" sz="1623" spc="194">
                <a:solidFill>
                  <a:srgbClr val="000000"/>
                </a:solidFill>
                <a:latin typeface="Montserrat 1"/>
                <a:ea typeface="Montserrat 1"/>
                <a:cs typeface="Montserrat 1"/>
                <a:sym typeface="Montserrat 1"/>
              </a:rPr>
              <a:t>PRZYPRAWA DO RYB,</a:t>
            </a:r>
          </a:p>
          <a:p>
            <a:pPr algn="l">
              <a:lnSpc>
                <a:spcPts val="1980"/>
              </a:lnSpc>
              <a:spcBef>
                <a:spcPct val="0"/>
              </a:spcBef>
            </a:pPr>
          </a:p>
          <a:p>
            <a:pPr algn="l">
              <a:lnSpc>
                <a:spcPts val="1980"/>
              </a:lnSpc>
              <a:spcBef>
                <a:spcPct val="0"/>
              </a:spcBef>
            </a:pPr>
            <a:r>
              <a:rPr lang="en-US" sz="1623" spc="194">
                <a:solidFill>
                  <a:srgbClr val="000000"/>
                </a:solidFill>
                <a:latin typeface="Montserrat 1"/>
                <a:ea typeface="Montserrat 1"/>
                <a:cs typeface="Montserrat 1"/>
                <a:sym typeface="Montserrat 1"/>
              </a:rPr>
              <a:t>SÓL SODOWO-POTASOWA O OBNIŻONEJ ZAWARTOŚCI SODU</a:t>
            </a:r>
          </a:p>
          <a:p>
            <a:pPr algn="l">
              <a:lnSpc>
                <a:spcPts val="1980"/>
              </a:lnSpc>
              <a:spcBef>
                <a:spcPct val="0"/>
              </a:spcBef>
            </a:pPr>
          </a:p>
          <a:p>
            <a:pPr algn="l">
              <a:lnSpc>
                <a:spcPts val="1980"/>
              </a:lnSpc>
              <a:spcBef>
                <a:spcPct val="0"/>
              </a:spcBef>
            </a:pPr>
            <a:r>
              <a:rPr lang="en-US" sz="1623" spc="194">
                <a:solidFill>
                  <a:srgbClr val="000000"/>
                </a:solidFill>
                <a:latin typeface="Montserrat 1"/>
                <a:ea typeface="Montserrat 1"/>
                <a:cs typeface="Montserrat 1"/>
                <a:sym typeface="Montserrat 1"/>
              </a:rPr>
              <a:t>WŁOSZCZYZNA SUSZONA</a:t>
            </a:r>
          </a:p>
          <a:p>
            <a:pPr algn="l">
              <a:lnSpc>
                <a:spcPts val="1980"/>
              </a:lnSpc>
              <a:spcBef>
                <a:spcPct val="0"/>
              </a:spcBef>
            </a:pPr>
          </a:p>
          <a:p>
            <a:pPr algn="l">
              <a:lnSpc>
                <a:spcPts val="1980"/>
              </a:lnSpc>
              <a:spcBef>
                <a:spcPct val="0"/>
              </a:spcBef>
            </a:pPr>
            <a:r>
              <a:rPr lang="en-US" sz="1623" spc="194">
                <a:solidFill>
                  <a:srgbClr val="000000"/>
                </a:solidFill>
                <a:latin typeface="Montserrat 1"/>
                <a:ea typeface="Montserrat 1"/>
                <a:cs typeface="Montserrat 1"/>
                <a:sym typeface="Montserrat 1"/>
              </a:rPr>
              <a:t>PRZYPRAWA UNIWERSALNA DO POTRAW SMAK NATURY,</a:t>
            </a:r>
          </a:p>
          <a:p>
            <a:pPr algn="l">
              <a:lnSpc>
                <a:spcPts val="1980"/>
              </a:lnSpc>
              <a:spcBef>
                <a:spcPct val="0"/>
              </a:spcBef>
            </a:pPr>
          </a:p>
          <a:p>
            <a:pPr algn="l">
              <a:lnSpc>
                <a:spcPts val="1980"/>
              </a:lnSpc>
              <a:spcBef>
                <a:spcPct val="0"/>
              </a:spcBef>
            </a:pPr>
            <a:r>
              <a:rPr lang="en-US" sz="1623" spc="194">
                <a:solidFill>
                  <a:srgbClr val="000000"/>
                </a:solidFill>
                <a:latin typeface="Montserrat 1"/>
                <a:ea typeface="Montserrat 1"/>
                <a:cs typeface="Montserrat 1"/>
                <a:sym typeface="Montserrat 1"/>
              </a:rPr>
              <a:t>SEROWA PRZYPRAWA DO SZPINAKU I WARZYW NA CIEPŁO.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5407090">
            <a:off x="10951038" y="-6054824"/>
            <a:ext cx="24722" cy="13636630"/>
          </a:xfrm>
          <a:prstGeom prst="rect">
            <a:avLst/>
          </a:prstGeom>
          <a:solidFill>
            <a:srgbClr val="CDA63C"/>
          </a:solidFill>
        </p:spPr>
      </p:sp>
      <p:sp>
        <p:nvSpPr>
          <p:cNvPr name="AutoShape 3" id="3"/>
          <p:cNvSpPr/>
          <p:nvPr/>
        </p:nvSpPr>
        <p:spPr>
          <a:xfrm rot="5407090">
            <a:off x="9721433" y="1609593"/>
            <a:ext cx="28775" cy="16528060"/>
          </a:xfrm>
          <a:prstGeom prst="rect">
            <a:avLst/>
          </a:prstGeom>
          <a:solidFill>
            <a:srgbClr val="CDA63C"/>
          </a:solidFill>
        </p:spPr>
      </p:sp>
      <p:grpSp>
        <p:nvGrpSpPr>
          <p:cNvPr name="Group 4" id="4"/>
          <p:cNvGrpSpPr/>
          <p:nvPr/>
        </p:nvGrpSpPr>
        <p:grpSpPr>
          <a:xfrm rot="-10800000">
            <a:off x="1471833" y="9490613"/>
            <a:ext cx="955485" cy="218188"/>
            <a:chOff x="0" y="0"/>
            <a:chExt cx="1273980" cy="290918"/>
          </a:xfrm>
        </p:grpSpPr>
        <p:grpSp>
          <p:nvGrpSpPr>
            <p:cNvPr name="Group 5" id="5"/>
            <p:cNvGrpSpPr>
              <a:grpSpLocks noChangeAspect="true"/>
            </p:cNvGrpSpPr>
            <p:nvPr/>
          </p:nvGrpSpPr>
          <p:grpSpPr>
            <a:xfrm rot="0">
              <a:off x="983062" y="0"/>
              <a:ext cx="290918" cy="290918"/>
              <a:chOff x="0" y="0"/>
              <a:chExt cx="1708150" cy="1708150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0" y="0"/>
                <a:ext cx="1708150" cy="1708150"/>
              </a:xfrm>
              <a:custGeom>
                <a:avLst/>
                <a:gdLst/>
                <a:ahLst/>
                <a:cxnLst/>
                <a:rect r="r" b="b" t="t" l="l"/>
                <a:pathLst>
                  <a:path h="1708150" w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name="Group 7" id="7"/>
            <p:cNvGrpSpPr>
              <a:grpSpLocks noChangeAspect="true"/>
            </p:cNvGrpSpPr>
            <p:nvPr/>
          </p:nvGrpSpPr>
          <p:grpSpPr>
            <a:xfrm rot="0">
              <a:off x="489944" y="0"/>
              <a:ext cx="290918" cy="290918"/>
              <a:chOff x="0" y="0"/>
              <a:chExt cx="1708150" cy="1708150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1708150" cy="1708150"/>
              </a:xfrm>
              <a:custGeom>
                <a:avLst/>
                <a:gdLst/>
                <a:ahLst/>
                <a:cxnLst/>
                <a:rect r="r" b="b" t="t" l="l"/>
                <a:pathLst>
                  <a:path h="1708150" w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name="Group 9" id="9"/>
            <p:cNvGrpSpPr/>
            <p:nvPr/>
          </p:nvGrpSpPr>
          <p:grpSpPr>
            <a:xfrm rot="0">
              <a:off x="0" y="1587"/>
              <a:ext cx="287744" cy="287744"/>
              <a:chOff x="0" y="0"/>
              <a:chExt cx="6350000" cy="6350000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DA63C"/>
              </a:solidFill>
            </p:spPr>
          </p:sp>
        </p:grpSp>
      </p:grpSp>
      <p:grpSp>
        <p:nvGrpSpPr>
          <p:cNvPr name="Group 11" id="11"/>
          <p:cNvGrpSpPr/>
          <p:nvPr/>
        </p:nvGrpSpPr>
        <p:grpSpPr>
          <a:xfrm rot="0">
            <a:off x="282947" y="9183384"/>
            <a:ext cx="907930" cy="907930"/>
            <a:chOff x="0" y="0"/>
            <a:chExt cx="1210574" cy="1210574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0" y="0"/>
              <a:ext cx="1210574" cy="1210574"/>
              <a:chOff x="0" y="0"/>
              <a:chExt cx="6350000" cy="6350000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5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5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DA63C">
                  <a:alpha val="38824"/>
                </a:srgbClr>
              </a:solidFill>
            </p:spPr>
          </p:sp>
        </p:grpSp>
        <p:sp>
          <p:nvSpPr>
            <p:cNvPr name="TextBox 14" id="14"/>
            <p:cNvSpPr txBox="true"/>
            <p:nvPr/>
          </p:nvSpPr>
          <p:spPr>
            <a:xfrm rot="0">
              <a:off x="0" y="286830"/>
              <a:ext cx="1210574" cy="72558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637"/>
                </a:lnSpc>
              </a:pPr>
              <a:r>
                <a:rPr lang="en-US" sz="3306">
                  <a:solidFill>
                    <a:srgbClr val="FAFAFA"/>
                  </a:solidFill>
                  <a:latin typeface="Overpass Light Bold"/>
                  <a:ea typeface="Overpass Light Bold"/>
                  <a:cs typeface="Overpass Light Bold"/>
                  <a:sym typeface="Overpass Light Bold"/>
                </a:rPr>
                <a:t>19</a:t>
              </a: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4145073" y="857850"/>
            <a:ext cx="12718583" cy="4572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spc="216">
                <a:solidFill>
                  <a:srgbClr val="4D4A46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NOWOŚCI PRYMAT GASTROLINE - LINIA SZKOŁA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9735821" y="9056597"/>
            <a:ext cx="3757395" cy="26461"/>
          </a:xfrm>
          <a:custGeom>
            <a:avLst/>
            <a:gdLst/>
            <a:ahLst/>
            <a:cxnLst/>
            <a:rect r="r" b="b" t="t" l="l"/>
            <a:pathLst>
              <a:path h="26461" w="3757395">
                <a:moveTo>
                  <a:pt x="0" y="0"/>
                </a:moveTo>
                <a:lnTo>
                  <a:pt x="3757394" y="0"/>
                </a:lnTo>
                <a:lnTo>
                  <a:pt x="3757394" y="26461"/>
                </a:lnTo>
                <a:lnTo>
                  <a:pt x="0" y="264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-208147" y="477748"/>
            <a:ext cx="4973412" cy="2191673"/>
          </a:xfrm>
          <a:custGeom>
            <a:avLst/>
            <a:gdLst/>
            <a:ahLst/>
            <a:cxnLst/>
            <a:rect r="r" b="b" t="t" l="l"/>
            <a:pathLst>
              <a:path h="2191673" w="4973412">
                <a:moveTo>
                  <a:pt x="0" y="0"/>
                </a:moveTo>
                <a:lnTo>
                  <a:pt x="4973412" y="0"/>
                </a:lnTo>
                <a:lnTo>
                  <a:pt x="4973412" y="2191673"/>
                </a:lnTo>
                <a:lnTo>
                  <a:pt x="0" y="21916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18" id="18"/>
          <p:cNvGrpSpPr/>
          <p:nvPr/>
        </p:nvGrpSpPr>
        <p:grpSpPr>
          <a:xfrm rot="0">
            <a:off x="15860911" y="789915"/>
            <a:ext cx="1920814" cy="2119519"/>
            <a:chOff x="0" y="0"/>
            <a:chExt cx="736600" cy="8128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736600" cy="812800"/>
            </a:xfrm>
            <a:custGeom>
              <a:avLst/>
              <a:gdLst/>
              <a:ahLst/>
              <a:cxnLst/>
              <a:rect r="r" b="b" t="t" l="l"/>
              <a:pathLst>
                <a:path h="812800" w="7366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C28754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19050"/>
              <a:ext cx="736600" cy="6667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2"/>
                </a:lnSpc>
              </a:pPr>
              <a:r>
                <a:rPr lang="en-US" sz="2100">
                  <a:solidFill>
                    <a:srgbClr val="FAFAFA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NOWOŚĆ</a:t>
              </a:r>
            </a:p>
          </p:txBody>
        </p:sp>
      </p:grpSp>
      <p:sp>
        <p:nvSpPr>
          <p:cNvPr name="Freeform 21" id="21"/>
          <p:cNvSpPr/>
          <p:nvPr/>
        </p:nvSpPr>
        <p:spPr>
          <a:xfrm flipH="false" flipV="false" rot="0">
            <a:off x="736912" y="2909434"/>
            <a:ext cx="4551470" cy="5902363"/>
          </a:xfrm>
          <a:custGeom>
            <a:avLst/>
            <a:gdLst/>
            <a:ahLst/>
            <a:cxnLst/>
            <a:rect r="r" b="b" t="t" l="l"/>
            <a:pathLst>
              <a:path h="5902363" w="4551470">
                <a:moveTo>
                  <a:pt x="0" y="0"/>
                </a:moveTo>
                <a:lnTo>
                  <a:pt x="4551470" y="0"/>
                </a:lnTo>
                <a:lnTo>
                  <a:pt x="4551470" y="5902363"/>
                </a:lnTo>
                <a:lnTo>
                  <a:pt x="0" y="59023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5790035" y="4780602"/>
            <a:ext cx="6707929" cy="3982846"/>
          </a:xfrm>
          <a:custGeom>
            <a:avLst/>
            <a:gdLst/>
            <a:ahLst/>
            <a:cxnLst/>
            <a:rect r="r" b="b" t="t" l="l"/>
            <a:pathLst>
              <a:path h="3982846" w="6707929">
                <a:moveTo>
                  <a:pt x="0" y="0"/>
                </a:moveTo>
                <a:lnTo>
                  <a:pt x="6707930" y="0"/>
                </a:lnTo>
                <a:lnTo>
                  <a:pt x="6707930" y="3982846"/>
                </a:lnTo>
                <a:lnTo>
                  <a:pt x="0" y="39828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-278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15246931" y="8226269"/>
            <a:ext cx="4274239" cy="197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99"/>
              </a:lnSpc>
            </a:pPr>
          </a:p>
        </p:txBody>
      </p:sp>
      <p:sp>
        <p:nvSpPr>
          <p:cNvPr name="TextBox 24" id="24"/>
          <p:cNvSpPr txBox="true"/>
          <p:nvPr/>
        </p:nvSpPr>
        <p:spPr>
          <a:xfrm rot="0">
            <a:off x="7677957" y="5932056"/>
            <a:ext cx="4274239" cy="197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99"/>
              </a:lnSpc>
            </a:pPr>
          </a:p>
        </p:txBody>
      </p:sp>
      <p:sp>
        <p:nvSpPr>
          <p:cNvPr name="TextBox 25" id="25"/>
          <p:cNvSpPr txBox="true"/>
          <p:nvPr/>
        </p:nvSpPr>
        <p:spPr>
          <a:xfrm rot="0">
            <a:off x="1884022" y="5143500"/>
            <a:ext cx="4060087" cy="1879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19"/>
              </a:lnSpc>
            </a:pPr>
          </a:p>
        </p:txBody>
      </p:sp>
      <p:sp>
        <p:nvSpPr>
          <p:cNvPr name="TextBox 26" id="26"/>
          <p:cNvSpPr txBox="true"/>
          <p:nvPr/>
        </p:nvSpPr>
        <p:spPr>
          <a:xfrm rot="0">
            <a:off x="8826280" y="5088129"/>
            <a:ext cx="4274239" cy="197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99"/>
              </a:lnSpc>
            </a:pPr>
          </a:p>
        </p:txBody>
      </p:sp>
      <p:sp>
        <p:nvSpPr>
          <p:cNvPr name="TextBox 27" id="27"/>
          <p:cNvSpPr txBox="true"/>
          <p:nvPr/>
        </p:nvSpPr>
        <p:spPr>
          <a:xfrm rot="0">
            <a:off x="9957374" y="8552853"/>
            <a:ext cx="4274239" cy="2976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52"/>
              </a:lnSpc>
            </a:pPr>
          </a:p>
        </p:txBody>
      </p:sp>
      <p:sp>
        <p:nvSpPr>
          <p:cNvPr name="TextBox 28" id="28"/>
          <p:cNvSpPr txBox="true"/>
          <p:nvPr/>
        </p:nvSpPr>
        <p:spPr>
          <a:xfrm rot="0">
            <a:off x="8001765" y="9289175"/>
            <a:ext cx="4274239" cy="197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99"/>
              </a:lnSpc>
            </a:pPr>
          </a:p>
        </p:txBody>
      </p:sp>
      <p:sp>
        <p:nvSpPr>
          <p:cNvPr name="TextBox 29" id="29"/>
          <p:cNvSpPr txBox="true"/>
          <p:nvPr/>
        </p:nvSpPr>
        <p:spPr>
          <a:xfrm rot="0">
            <a:off x="16999022" y="9445644"/>
            <a:ext cx="770057" cy="4975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b="true" sz="280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22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6999022" y="9210675"/>
            <a:ext cx="770057" cy="4975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b="true" sz="280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28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3186040" y="5750134"/>
            <a:ext cx="3050482" cy="1412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41"/>
              </a:lnSpc>
            </a:pPr>
          </a:p>
        </p:txBody>
      </p:sp>
      <p:sp>
        <p:nvSpPr>
          <p:cNvPr name="TextBox 32" id="32"/>
          <p:cNvSpPr txBox="true"/>
          <p:nvPr/>
        </p:nvSpPr>
        <p:spPr>
          <a:xfrm rot="0">
            <a:off x="729021" y="8472825"/>
            <a:ext cx="4274239" cy="197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99"/>
              </a:lnSpc>
            </a:pPr>
          </a:p>
        </p:txBody>
      </p:sp>
      <p:sp>
        <p:nvSpPr>
          <p:cNvPr name="TextBox 33" id="33"/>
          <p:cNvSpPr txBox="true"/>
          <p:nvPr/>
        </p:nvSpPr>
        <p:spPr>
          <a:xfrm rot="0">
            <a:off x="5880654" y="8427830"/>
            <a:ext cx="4384840" cy="2124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40"/>
              </a:lnSpc>
            </a:pPr>
          </a:p>
        </p:txBody>
      </p:sp>
      <p:sp>
        <p:nvSpPr>
          <p:cNvPr name="TextBox 34" id="34"/>
          <p:cNvSpPr txBox="true"/>
          <p:nvPr/>
        </p:nvSpPr>
        <p:spPr>
          <a:xfrm rot="0">
            <a:off x="1606415" y="8535317"/>
            <a:ext cx="4274239" cy="197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99"/>
              </a:lnSpc>
            </a:pPr>
          </a:p>
        </p:txBody>
      </p:sp>
      <p:sp>
        <p:nvSpPr>
          <p:cNvPr name="TextBox 35" id="35"/>
          <p:cNvSpPr txBox="true"/>
          <p:nvPr/>
        </p:nvSpPr>
        <p:spPr>
          <a:xfrm rot="0">
            <a:off x="6881957" y="8586174"/>
            <a:ext cx="4274239" cy="197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99"/>
              </a:lnSpc>
            </a:pPr>
          </a:p>
        </p:txBody>
      </p:sp>
      <p:sp>
        <p:nvSpPr>
          <p:cNvPr name="TextBox 36" id="36"/>
          <p:cNvSpPr txBox="true"/>
          <p:nvPr/>
        </p:nvSpPr>
        <p:spPr>
          <a:xfrm rot="0">
            <a:off x="8017773" y="7110414"/>
            <a:ext cx="4274239" cy="197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99"/>
              </a:lnSpc>
            </a:pPr>
          </a:p>
        </p:txBody>
      </p:sp>
      <p:sp>
        <p:nvSpPr>
          <p:cNvPr name="TextBox 37" id="37"/>
          <p:cNvSpPr txBox="true"/>
          <p:nvPr/>
        </p:nvSpPr>
        <p:spPr>
          <a:xfrm rot="0">
            <a:off x="2866140" y="8109956"/>
            <a:ext cx="4274239" cy="197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99"/>
              </a:lnSpc>
            </a:pPr>
          </a:p>
        </p:txBody>
      </p:sp>
      <p:sp>
        <p:nvSpPr>
          <p:cNvPr name="TextBox 38" id="38"/>
          <p:cNvSpPr txBox="true"/>
          <p:nvPr/>
        </p:nvSpPr>
        <p:spPr>
          <a:xfrm rot="0">
            <a:off x="14231612" y="6658713"/>
            <a:ext cx="4274239" cy="197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99"/>
              </a:lnSpc>
            </a:pPr>
          </a:p>
        </p:txBody>
      </p:sp>
      <p:sp>
        <p:nvSpPr>
          <p:cNvPr name="TextBox 39" id="39"/>
          <p:cNvSpPr txBox="true"/>
          <p:nvPr/>
        </p:nvSpPr>
        <p:spPr>
          <a:xfrm rot="0">
            <a:off x="16999022" y="9210675"/>
            <a:ext cx="770057" cy="4975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b="true" sz="280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28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14539732" y="5982856"/>
            <a:ext cx="4274239" cy="197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99"/>
              </a:lnSpc>
            </a:pPr>
          </a:p>
        </p:txBody>
      </p:sp>
      <p:grpSp>
        <p:nvGrpSpPr>
          <p:cNvPr name="Group 41" id="41"/>
          <p:cNvGrpSpPr/>
          <p:nvPr/>
        </p:nvGrpSpPr>
        <p:grpSpPr>
          <a:xfrm rot="0">
            <a:off x="10972693" y="8640137"/>
            <a:ext cx="4274239" cy="618163"/>
            <a:chOff x="0" y="0"/>
            <a:chExt cx="5698985" cy="824217"/>
          </a:xfrm>
        </p:grpSpPr>
        <p:sp>
          <p:nvSpPr>
            <p:cNvPr name="TextBox 42" id="42"/>
            <p:cNvSpPr txBox="true"/>
            <p:nvPr/>
          </p:nvSpPr>
          <p:spPr>
            <a:xfrm rot="0">
              <a:off x="0" y="0"/>
              <a:ext cx="5698985" cy="26379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599"/>
                </a:lnSpc>
              </a:pPr>
            </a:p>
          </p:txBody>
        </p:sp>
        <p:sp>
          <p:nvSpPr>
            <p:cNvPr name="TextBox 43" id="43"/>
            <p:cNvSpPr txBox="true"/>
            <p:nvPr/>
          </p:nvSpPr>
          <p:spPr>
            <a:xfrm rot="0">
              <a:off x="0" y="421031"/>
              <a:ext cx="5698985" cy="40318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352"/>
                </a:lnSpc>
              </a:pPr>
            </a:p>
          </p:txBody>
        </p:sp>
      </p:grpSp>
      <p:sp>
        <p:nvSpPr>
          <p:cNvPr name="TextBox 44" id="44"/>
          <p:cNvSpPr txBox="true"/>
          <p:nvPr/>
        </p:nvSpPr>
        <p:spPr>
          <a:xfrm rot="0">
            <a:off x="10265494" y="8474973"/>
            <a:ext cx="4274239" cy="197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99"/>
              </a:lnSpc>
            </a:pPr>
          </a:p>
        </p:txBody>
      </p:sp>
      <p:sp>
        <p:nvSpPr>
          <p:cNvPr name="TextBox 45" id="45"/>
          <p:cNvSpPr txBox="true"/>
          <p:nvPr/>
        </p:nvSpPr>
        <p:spPr>
          <a:xfrm rot="0">
            <a:off x="9350792" y="3106536"/>
            <a:ext cx="8033258" cy="5953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46"/>
              </a:lnSpc>
              <a:spcBef>
                <a:spcPct val="0"/>
              </a:spcBef>
            </a:pPr>
            <a:r>
              <a:rPr lang="en-US" b="true" sz="1923" spc="230">
                <a:solidFill>
                  <a:srgbClr val="000000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MIESZANKI DO KOLOROWYCH NALEŚNIKÓWM PIEROGÓW I GOFRÓW. KOLOR ŻÓŁTY I CZERWONY</a:t>
            </a:r>
          </a:p>
        </p:txBody>
      </p:sp>
      <p:grpSp>
        <p:nvGrpSpPr>
          <p:cNvPr name="Group 46" id="46"/>
          <p:cNvGrpSpPr/>
          <p:nvPr/>
        </p:nvGrpSpPr>
        <p:grpSpPr>
          <a:xfrm rot="0">
            <a:off x="9735821" y="8879368"/>
            <a:ext cx="4274239" cy="618163"/>
            <a:chOff x="0" y="0"/>
            <a:chExt cx="5698985" cy="824217"/>
          </a:xfrm>
        </p:grpSpPr>
        <p:sp>
          <p:nvSpPr>
            <p:cNvPr name="TextBox 47" id="47"/>
            <p:cNvSpPr txBox="true"/>
            <p:nvPr/>
          </p:nvSpPr>
          <p:spPr>
            <a:xfrm rot="0">
              <a:off x="0" y="0"/>
              <a:ext cx="5698985" cy="26379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599"/>
                </a:lnSpc>
              </a:pPr>
            </a:p>
          </p:txBody>
        </p:sp>
        <p:sp>
          <p:nvSpPr>
            <p:cNvPr name="TextBox 48" id="48"/>
            <p:cNvSpPr txBox="true"/>
            <p:nvPr/>
          </p:nvSpPr>
          <p:spPr>
            <a:xfrm rot="0">
              <a:off x="0" y="421031"/>
              <a:ext cx="5698985" cy="40318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352"/>
                </a:lnSpc>
              </a:pPr>
              <a:r>
                <a:rPr lang="en-US" sz="2100" spc="-161">
                  <a:solidFill>
                    <a:srgbClr val="000000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PLANOWANA DATA  I Q 2026</a:t>
              </a:r>
            </a:p>
          </p:txBody>
        </p:sp>
      </p:grp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0290542" y="-139366"/>
            <a:ext cx="33574950" cy="10372349"/>
          </a:xfrm>
          <a:custGeom>
            <a:avLst/>
            <a:gdLst/>
            <a:ahLst/>
            <a:cxnLst/>
            <a:rect r="r" b="b" t="t" l="l"/>
            <a:pathLst>
              <a:path h="10372349" w="33574950">
                <a:moveTo>
                  <a:pt x="0" y="0"/>
                </a:moveTo>
                <a:lnTo>
                  <a:pt x="33574950" y="0"/>
                </a:lnTo>
                <a:lnTo>
                  <a:pt x="33574950" y="10372349"/>
                </a:lnTo>
                <a:lnTo>
                  <a:pt x="0" y="103723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789034" y="-312829"/>
            <a:ext cx="18045432" cy="15629029"/>
            <a:chOff x="0" y="0"/>
            <a:chExt cx="6202680" cy="53721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202680" cy="5372100"/>
            </a:xfrm>
            <a:custGeom>
              <a:avLst/>
              <a:gdLst/>
              <a:ahLst/>
              <a:cxnLst/>
              <a:rect r="r" b="b" t="t" l="l"/>
              <a:pathLst>
                <a:path h="5372100" w="620268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FAFAFA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16265715" y="656619"/>
            <a:ext cx="955485" cy="218188"/>
            <a:chOff x="0" y="0"/>
            <a:chExt cx="1273980" cy="290918"/>
          </a:xfrm>
        </p:grpSpPr>
        <p:grpSp>
          <p:nvGrpSpPr>
            <p:cNvPr name="Group 6" id="6"/>
            <p:cNvGrpSpPr>
              <a:grpSpLocks noChangeAspect="true"/>
            </p:cNvGrpSpPr>
            <p:nvPr/>
          </p:nvGrpSpPr>
          <p:grpSpPr>
            <a:xfrm rot="0">
              <a:off x="983062" y="0"/>
              <a:ext cx="290918" cy="290918"/>
              <a:chOff x="0" y="0"/>
              <a:chExt cx="1708150" cy="1708150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1708150" cy="1708150"/>
              </a:xfrm>
              <a:custGeom>
                <a:avLst/>
                <a:gdLst/>
                <a:ahLst/>
                <a:cxnLst/>
                <a:rect r="r" b="b" t="t" l="l"/>
                <a:pathLst>
                  <a:path h="1708150" w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name="Group 8" id="8"/>
            <p:cNvGrpSpPr>
              <a:grpSpLocks noChangeAspect="true"/>
            </p:cNvGrpSpPr>
            <p:nvPr/>
          </p:nvGrpSpPr>
          <p:grpSpPr>
            <a:xfrm rot="0">
              <a:off x="489944" y="0"/>
              <a:ext cx="290918" cy="290918"/>
              <a:chOff x="0" y="0"/>
              <a:chExt cx="1708150" cy="1708150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1708150" cy="1708150"/>
              </a:xfrm>
              <a:custGeom>
                <a:avLst/>
                <a:gdLst/>
                <a:ahLst/>
                <a:cxnLst/>
                <a:rect r="r" b="b" t="t" l="l"/>
                <a:pathLst>
                  <a:path h="1708150" w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name="Group 10" id="10"/>
            <p:cNvGrpSpPr/>
            <p:nvPr/>
          </p:nvGrpSpPr>
          <p:grpSpPr>
            <a:xfrm rot="0">
              <a:off x="0" y="1587"/>
              <a:ext cx="287744" cy="287744"/>
              <a:chOff x="0" y="0"/>
              <a:chExt cx="6350000" cy="6350000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DA63C"/>
              </a:solidFill>
            </p:spPr>
          </p:sp>
        </p:grpSp>
      </p:grpSp>
      <p:sp>
        <p:nvSpPr>
          <p:cNvPr name="AutoShape 12" id="12"/>
          <p:cNvSpPr/>
          <p:nvPr/>
        </p:nvSpPr>
        <p:spPr>
          <a:xfrm rot="5407090">
            <a:off x="14517231" y="-816619"/>
            <a:ext cx="14581" cy="3118670"/>
          </a:xfrm>
          <a:prstGeom prst="rect">
            <a:avLst/>
          </a:prstGeom>
          <a:solidFill>
            <a:srgbClr val="CDA63C"/>
          </a:solidFill>
        </p:spPr>
      </p:sp>
      <p:sp>
        <p:nvSpPr>
          <p:cNvPr name="AutoShape 13" id="13"/>
          <p:cNvSpPr/>
          <p:nvPr/>
        </p:nvSpPr>
        <p:spPr>
          <a:xfrm rot="5407090">
            <a:off x="14047554" y="5982825"/>
            <a:ext cx="24050" cy="7804315"/>
          </a:xfrm>
          <a:prstGeom prst="rect">
            <a:avLst/>
          </a:prstGeom>
          <a:solidFill>
            <a:srgbClr val="CDA63C"/>
          </a:solidFill>
        </p:spPr>
      </p:sp>
      <p:sp>
        <p:nvSpPr>
          <p:cNvPr name="TextBox 14" id="14"/>
          <p:cNvSpPr txBox="true"/>
          <p:nvPr/>
        </p:nvSpPr>
        <p:spPr>
          <a:xfrm rot="0">
            <a:off x="12025880" y="2162712"/>
            <a:ext cx="5477468" cy="3626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55"/>
              </a:lnSpc>
            </a:pPr>
            <a:r>
              <a:rPr lang="en-US" b="true" sz="2196" spc="707">
                <a:solidFill>
                  <a:srgbClr val="7E6B73">
                    <a:alpha val="85882"/>
                  </a:srgbClr>
                </a:solidFill>
                <a:latin typeface="Montserrat Light Bold"/>
                <a:ea typeface="Montserrat Light Bold"/>
                <a:cs typeface="Montserrat Light Bold"/>
                <a:sym typeface="Montserrat Light Bold"/>
              </a:rPr>
              <a:t>PORTFOLIO MARKI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12247788" y="2517792"/>
            <a:ext cx="4973412" cy="2191673"/>
          </a:xfrm>
          <a:custGeom>
            <a:avLst/>
            <a:gdLst/>
            <a:ahLst/>
            <a:cxnLst/>
            <a:rect r="r" b="b" t="t" l="l"/>
            <a:pathLst>
              <a:path h="2191673" w="4973412">
                <a:moveTo>
                  <a:pt x="0" y="0"/>
                </a:moveTo>
                <a:lnTo>
                  <a:pt x="4973412" y="0"/>
                </a:lnTo>
                <a:lnTo>
                  <a:pt x="4973412" y="2191673"/>
                </a:lnTo>
                <a:lnTo>
                  <a:pt x="0" y="21916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2059074" y="5046809"/>
            <a:ext cx="5281814" cy="5119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85"/>
              </a:lnSpc>
            </a:pPr>
            <a:r>
              <a:rPr lang="en-US" sz="2610" spc="208" b="true">
                <a:solidFill>
                  <a:srgbClr val="000000"/>
                </a:solidFill>
                <a:latin typeface="Montserrat Light Bold"/>
                <a:ea typeface="Montserrat Light Bold"/>
                <a:cs typeface="Montserrat Light Bold"/>
                <a:sym typeface="Montserrat Light Bold"/>
              </a:rPr>
              <a:t>SOSY DLA GASTRONOMII</a:t>
            </a:r>
          </a:p>
          <a:p>
            <a:pPr algn="l">
              <a:lnSpc>
                <a:spcPts val="3185"/>
              </a:lnSpc>
            </a:pPr>
          </a:p>
          <a:p>
            <a:pPr algn="l">
              <a:lnSpc>
                <a:spcPts val="3185"/>
              </a:lnSpc>
            </a:pPr>
          </a:p>
          <a:p>
            <a:pPr algn="l">
              <a:lnSpc>
                <a:spcPts val="3185"/>
              </a:lnSpc>
            </a:pPr>
            <a:r>
              <a:rPr lang="en-US" sz="2610" spc="208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Z dodatkiem musztard i sosów Prymat GastroLine, każde danie zyska wyjątkowy charakter i niepowtarzalny smak!</a:t>
            </a:r>
          </a:p>
          <a:p>
            <a:pPr algn="l">
              <a:lnSpc>
                <a:spcPts val="3185"/>
              </a:lnSpc>
            </a:pPr>
          </a:p>
          <a:p>
            <a:pPr algn="l">
              <a:lnSpc>
                <a:spcPts val="3185"/>
              </a:lnSpc>
            </a:pPr>
          </a:p>
          <a:p>
            <a:pPr algn="l">
              <a:lnSpc>
                <a:spcPts val="3185"/>
              </a:lnSpc>
            </a:pPr>
            <a:r>
              <a:rPr lang="en-US" sz="2610" spc="208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.</a:t>
            </a:r>
          </a:p>
          <a:p>
            <a:pPr algn="l">
              <a:lnSpc>
                <a:spcPts val="2819"/>
              </a:lnSpc>
            </a:pPr>
            <a:r>
              <a:rPr lang="en-US" sz="2310" spc="184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 </a:t>
            </a:r>
          </a:p>
          <a:p>
            <a:pPr algn="l">
              <a:lnSpc>
                <a:spcPts val="2806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5407090">
            <a:off x="10951038" y="-6054824"/>
            <a:ext cx="24722" cy="13636630"/>
          </a:xfrm>
          <a:prstGeom prst="rect">
            <a:avLst/>
          </a:prstGeom>
          <a:solidFill>
            <a:srgbClr val="CDA63C"/>
          </a:solidFill>
        </p:spPr>
      </p:sp>
      <p:sp>
        <p:nvSpPr>
          <p:cNvPr name="AutoShape 3" id="3"/>
          <p:cNvSpPr/>
          <p:nvPr/>
        </p:nvSpPr>
        <p:spPr>
          <a:xfrm rot="5407090">
            <a:off x="9721433" y="1609593"/>
            <a:ext cx="28775" cy="16528060"/>
          </a:xfrm>
          <a:prstGeom prst="rect">
            <a:avLst/>
          </a:prstGeom>
          <a:solidFill>
            <a:srgbClr val="CDA63C"/>
          </a:solidFill>
        </p:spPr>
      </p:sp>
      <p:grpSp>
        <p:nvGrpSpPr>
          <p:cNvPr name="Group 4" id="4"/>
          <p:cNvGrpSpPr/>
          <p:nvPr/>
        </p:nvGrpSpPr>
        <p:grpSpPr>
          <a:xfrm rot="-10800000">
            <a:off x="1471833" y="9490613"/>
            <a:ext cx="955485" cy="218188"/>
            <a:chOff x="0" y="0"/>
            <a:chExt cx="1273980" cy="290918"/>
          </a:xfrm>
        </p:grpSpPr>
        <p:grpSp>
          <p:nvGrpSpPr>
            <p:cNvPr name="Group 5" id="5"/>
            <p:cNvGrpSpPr>
              <a:grpSpLocks noChangeAspect="true"/>
            </p:cNvGrpSpPr>
            <p:nvPr/>
          </p:nvGrpSpPr>
          <p:grpSpPr>
            <a:xfrm rot="0">
              <a:off x="983062" y="0"/>
              <a:ext cx="290918" cy="290918"/>
              <a:chOff x="0" y="0"/>
              <a:chExt cx="1708150" cy="1708150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0" y="0"/>
                <a:ext cx="1708150" cy="1708150"/>
              </a:xfrm>
              <a:custGeom>
                <a:avLst/>
                <a:gdLst/>
                <a:ahLst/>
                <a:cxnLst/>
                <a:rect r="r" b="b" t="t" l="l"/>
                <a:pathLst>
                  <a:path h="1708150" w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name="Group 7" id="7"/>
            <p:cNvGrpSpPr>
              <a:grpSpLocks noChangeAspect="true"/>
            </p:cNvGrpSpPr>
            <p:nvPr/>
          </p:nvGrpSpPr>
          <p:grpSpPr>
            <a:xfrm rot="0">
              <a:off x="489944" y="0"/>
              <a:ext cx="290918" cy="290918"/>
              <a:chOff x="0" y="0"/>
              <a:chExt cx="1708150" cy="1708150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1708150" cy="1708150"/>
              </a:xfrm>
              <a:custGeom>
                <a:avLst/>
                <a:gdLst/>
                <a:ahLst/>
                <a:cxnLst/>
                <a:rect r="r" b="b" t="t" l="l"/>
                <a:pathLst>
                  <a:path h="1708150" w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name="Group 9" id="9"/>
            <p:cNvGrpSpPr/>
            <p:nvPr/>
          </p:nvGrpSpPr>
          <p:grpSpPr>
            <a:xfrm rot="0">
              <a:off x="0" y="1587"/>
              <a:ext cx="287744" cy="287744"/>
              <a:chOff x="0" y="0"/>
              <a:chExt cx="6350000" cy="6350000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DA63C"/>
              </a:solidFill>
            </p:spPr>
          </p:sp>
        </p:grpSp>
      </p:grpSp>
      <p:grpSp>
        <p:nvGrpSpPr>
          <p:cNvPr name="Group 11" id="11"/>
          <p:cNvGrpSpPr/>
          <p:nvPr/>
        </p:nvGrpSpPr>
        <p:grpSpPr>
          <a:xfrm rot="0">
            <a:off x="282947" y="9183384"/>
            <a:ext cx="907930" cy="907930"/>
            <a:chOff x="0" y="0"/>
            <a:chExt cx="1210574" cy="1210574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0" y="0"/>
              <a:ext cx="1210574" cy="1210574"/>
              <a:chOff x="0" y="0"/>
              <a:chExt cx="6350000" cy="6350000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5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5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DA63C">
                  <a:alpha val="38824"/>
                </a:srgbClr>
              </a:solidFill>
            </p:spPr>
          </p:sp>
        </p:grpSp>
        <p:sp>
          <p:nvSpPr>
            <p:cNvPr name="TextBox 14" id="14"/>
            <p:cNvSpPr txBox="true"/>
            <p:nvPr/>
          </p:nvSpPr>
          <p:spPr>
            <a:xfrm rot="0">
              <a:off x="0" y="286830"/>
              <a:ext cx="1210574" cy="72558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637"/>
                </a:lnSpc>
              </a:pPr>
              <a:r>
                <a:rPr lang="en-US" sz="3306">
                  <a:solidFill>
                    <a:srgbClr val="FAFAFA"/>
                  </a:solidFill>
                  <a:latin typeface="Overpass Light Bold"/>
                  <a:ea typeface="Overpass Light Bold"/>
                  <a:cs typeface="Overpass Light Bold"/>
                  <a:sym typeface="Overpass Light Bold"/>
                </a:rPr>
                <a:t>19</a:t>
              </a: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4145073" y="857850"/>
            <a:ext cx="12718583" cy="4572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spc="216">
                <a:solidFill>
                  <a:srgbClr val="4D4A46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MARKA PRYMAT GASTROLINE - PORTFOLIO SOSÓW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729021" y="8472825"/>
            <a:ext cx="4274239" cy="197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99"/>
              </a:lnSpc>
            </a:pPr>
          </a:p>
        </p:txBody>
      </p:sp>
      <p:sp>
        <p:nvSpPr>
          <p:cNvPr name="TextBox 17" id="17"/>
          <p:cNvSpPr txBox="true"/>
          <p:nvPr/>
        </p:nvSpPr>
        <p:spPr>
          <a:xfrm rot="0">
            <a:off x="5880654" y="8442475"/>
            <a:ext cx="4274239" cy="197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99"/>
              </a:lnSpc>
            </a:pPr>
          </a:p>
        </p:txBody>
      </p:sp>
      <p:sp>
        <p:nvSpPr>
          <p:cNvPr name="TextBox 18" id="18"/>
          <p:cNvSpPr txBox="true"/>
          <p:nvPr/>
        </p:nvSpPr>
        <p:spPr>
          <a:xfrm rot="0">
            <a:off x="1606415" y="8535317"/>
            <a:ext cx="4274239" cy="197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99"/>
              </a:lnSpc>
            </a:pP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736912" y="8029871"/>
            <a:ext cx="3778490" cy="26609"/>
          </a:xfrm>
          <a:custGeom>
            <a:avLst/>
            <a:gdLst/>
            <a:ahLst/>
            <a:cxnLst/>
            <a:rect r="r" b="b" t="t" l="l"/>
            <a:pathLst>
              <a:path h="26609" w="3778490">
                <a:moveTo>
                  <a:pt x="0" y="0"/>
                </a:moveTo>
                <a:lnTo>
                  <a:pt x="3778490" y="0"/>
                </a:lnTo>
                <a:lnTo>
                  <a:pt x="3778490" y="26609"/>
                </a:lnTo>
                <a:lnTo>
                  <a:pt x="0" y="266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9277498" y="7984485"/>
            <a:ext cx="3757395" cy="26461"/>
          </a:xfrm>
          <a:custGeom>
            <a:avLst/>
            <a:gdLst/>
            <a:ahLst/>
            <a:cxnLst/>
            <a:rect r="r" b="b" t="t" l="l"/>
            <a:pathLst>
              <a:path h="26461" w="3757395">
                <a:moveTo>
                  <a:pt x="0" y="0"/>
                </a:moveTo>
                <a:lnTo>
                  <a:pt x="3757394" y="0"/>
                </a:lnTo>
                <a:lnTo>
                  <a:pt x="3757394" y="26460"/>
                </a:lnTo>
                <a:lnTo>
                  <a:pt x="0" y="264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3731431" y="7931096"/>
            <a:ext cx="3757395" cy="26461"/>
          </a:xfrm>
          <a:custGeom>
            <a:avLst/>
            <a:gdLst/>
            <a:ahLst/>
            <a:cxnLst/>
            <a:rect r="r" b="b" t="t" l="l"/>
            <a:pathLst>
              <a:path h="26461" w="3757395">
                <a:moveTo>
                  <a:pt x="0" y="0"/>
                </a:moveTo>
                <a:lnTo>
                  <a:pt x="3757395" y="0"/>
                </a:lnTo>
                <a:lnTo>
                  <a:pt x="3757395" y="26460"/>
                </a:lnTo>
                <a:lnTo>
                  <a:pt x="0" y="264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2866140" y="7845402"/>
            <a:ext cx="4274239" cy="197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99"/>
              </a:lnSpc>
            </a:pPr>
          </a:p>
        </p:txBody>
      </p:sp>
      <p:grpSp>
        <p:nvGrpSpPr>
          <p:cNvPr name="Group 23" id="23"/>
          <p:cNvGrpSpPr/>
          <p:nvPr/>
        </p:nvGrpSpPr>
        <p:grpSpPr>
          <a:xfrm rot="0">
            <a:off x="988940" y="7944326"/>
            <a:ext cx="4060087" cy="602991"/>
            <a:chOff x="0" y="0"/>
            <a:chExt cx="5413449" cy="803988"/>
          </a:xfrm>
        </p:grpSpPr>
        <p:sp>
          <p:nvSpPr>
            <p:cNvPr name="TextBox 24" id="24"/>
            <p:cNvSpPr txBox="true"/>
            <p:nvPr/>
          </p:nvSpPr>
          <p:spPr>
            <a:xfrm rot="0">
              <a:off x="0" y="0"/>
              <a:ext cx="5413449" cy="25057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519"/>
                </a:lnSpc>
              </a:pPr>
            </a:p>
          </p:txBody>
        </p:sp>
        <p:sp>
          <p:nvSpPr>
            <p:cNvPr name="TextBox 25" id="25"/>
            <p:cNvSpPr txBox="true"/>
            <p:nvPr/>
          </p:nvSpPr>
          <p:spPr>
            <a:xfrm rot="0">
              <a:off x="0" y="400890"/>
              <a:ext cx="5413449" cy="40309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352"/>
                </a:lnSpc>
              </a:pPr>
              <a:r>
                <a:rPr lang="en-US" sz="2100">
                  <a:solidFill>
                    <a:srgbClr val="000000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MUSZTARDY</a:t>
              </a:r>
            </a:p>
          </p:txBody>
        </p:sp>
      </p:grpSp>
      <p:sp>
        <p:nvSpPr>
          <p:cNvPr name="Freeform 26" id="26"/>
          <p:cNvSpPr/>
          <p:nvPr/>
        </p:nvSpPr>
        <p:spPr>
          <a:xfrm flipH="false" flipV="false" rot="0">
            <a:off x="-208147" y="477748"/>
            <a:ext cx="4973412" cy="2191673"/>
          </a:xfrm>
          <a:custGeom>
            <a:avLst/>
            <a:gdLst/>
            <a:ahLst/>
            <a:cxnLst/>
            <a:rect r="r" b="b" t="t" l="l"/>
            <a:pathLst>
              <a:path h="2191673" w="4973412">
                <a:moveTo>
                  <a:pt x="0" y="0"/>
                </a:moveTo>
                <a:lnTo>
                  <a:pt x="4973412" y="0"/>
                </a:lnTo>
                <a:lnTo>
                  <a:pt x="4973412" y="2191673"/>
                </a:lnTo>
                <a:lnTo>
                  <a:pt x="0" y="21916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27" id="27"/>
          <p:cNvGrpSpPr/>
          <p:nvPr/>
        </p:nvGrpSpPr>
        <p:grpSpPr>
          <a:xfrm rot="0">
            <a:off x="5864646" y="7894690"/>
            <a:ext cx="4274239" cy="618096"/>
            <a:chOff x="0" y="0"/>
            <a:chExt cx="5698985" cy="824129"/>
          </a:xfrm>
        </p:grpSpPr>
        <p:sp>
          <p:nvSpPr>
            <p:cNvPr name="TextBox 28" id="28"/>
            <p:cNvSpPr txBox="true"/>
            <p:nvPr/>
          </p:nvSpPr>
          <p:spPr>
            <a:xfrm rot="0">
              <a:off x="0" y="0"/>
              <a:ext cx="5698985" cy="26379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599"/>
                </a:lnSpc>
              </a:pPr>
            </a:p>
          </p:txBody>
        </p:sp>
        <p:sp>
          <p:nvSpPr>
            <p:cNvPr name="TextBox 29" id="29"/>
            <p:cNvSpPr txBox="true"/>
            <p:nvPr/>
          </p:nvSpPr>
          <p:spPr>
            <a:xfrm rot="0">
              <a:off x="0" y="421031"/>
              <a:ext cx="5698985" cy="40309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352"/>
                </a:lnSpc>
              </a:pPr>
              <a:r>
                <a:rPr lang="en-US" sz="2100">
                  <a:solidFill>
                    <a:srgbClr val="000000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KETCHUPY </a:t>
              </a:r>
            </a:p>
          </p:txBody>
        </p:sp>
      </p:grpSp>
      <p:sp>
        <p:nvSpPr>
          <p:cNvPr name="Freeform 30" id="30"/>
          <p:cNvSpPr/>
          <p:nvPr/>
        </p:nvSpPr>
        <p:spPr>
          <a:xfrm flipH="false" flipV="false" rot="0">
            <a:off x="5003259" y="8030019"/>
            <a:ext cx="3757395" cy="26461"/>
          </a:xfrm>
          <a:custGeom>
            <a:avLst/>
            <a:gdLst/>
            <a:ahLst/>
            <a:cxnLst/>
            <a:rect r="r" b="b" t="t" l="l"/>
            <a:pathLst>
              <a:path h="26461" w="3757395">
                <a:moveTo>
                  <a:pt x="0" y="0"/>
                </a:moveTo>
                <a:lnTo>
                  <a:pt x="3757395" y="0"/>
                </a:lnTo>
                <a:lnTo>
                  <a:pt x="3757395" y="26461"/>
                </a:lnTo>
                <a:lnTo>
                  <a:pt x="0" y="264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9960624" y="5072704"/>
            <a:ext cx="2904135" cy="2755311"/>
          </a:xfrm>
          <a:custGeom>
            <a:avLst/>
            <a:gdLst/>
            <a:ahLst/>
            <a:cxnLst/>
            <a:rect r="r" b="b" t="t" l="l"/>
            <a:pathLst>
              <a:path h="2755311" w="2904135">
                <a:moveTo>
                  <a:pt x="0" y="0"/>
                </a:moveTo>
                <a:lnTo>
                  <a:pt x="2904135" y="0"/>
                </a:lnTo>
                <a:lnTo>
                  <a:pt x="2904135" y="2755311"/>
                </a:lnTo>
                <a:lnTo>
                  <a:pt x="0" y="27553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82" r="0" b="-182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5049027" y="4969624"/>
            <a:ext cx="3110072" cy="2961472"/>
          </a:xfrm>
          <a:custGeom>
            <a:avLst/>
            <a:gdLst/>
            <a:ahLst/>
            <a:cxnLst/>
            <a:rect r="r" b="b" t="t" l="l"/>
            <a:pathLst>
              <a:path h="2961472" w="3110072">
                <a:moveTo>
                  <a:pt x="0" y="0"/>
                </a:moveTo>
                <a:lnTo>
                  <a:pt x="3110071" y="0"/>
                </a:lnTo>
                <a:lnTo>
                  <a:pt x="3110071" y="2961472"/>
                </a:lnTo>
                <a:lnTo>
                  <a:pt x="0" y="29614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555362" y="4971648"/>
            <a:ext cx="3017065" cy="2873755"/>
          </a:xfrm>
          <a:custGeom>
            <a:avLst/>
            <a:gdLst/>
            <a:ahLst/>
            <a:cxnLst/>
            <a:rect r="r" b="b" t="t" l="l"/>
            <a:pathLst>
              <a:path h="2873755" w="3017065">
                <a:moveTo>
                  <a:pt x="0" y="0"/>
                </a:moveTo>
                <a:lnTo>
                  <a:pt x="3017065" y="0"/>
                </a:lnTo>
                <a:lnTo>
                  <a:pt x="3017065" y="2873754"/>
                </a:lnTo>
                <a:lnTo>
                  <a:pt x="0" y="28737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12157498" y="5690502"/>
            <a:ext cx="1135816" cy="2172079"/>
          </a:xfrm>
          <a:custGeom>
            <a:avLst/>
            <a:gdLst/>
            <a:ahLst/>
            <a:cxnLst/>
            <a:rect r="r" b="b" t="t" l="l"/>
            <a:pathLst>
              <a:path h="2172079" w="1135816">
                <a:moveTo>
                  <a:pt x="0" y="0"/>
                </a:moveTo>
                <a:lnTo>
                  <a:pt x="1135816" y="0"/>
                </a:lnTo>
                <a:lnTo>
                  <a:pt x="1135816" y="2172080"/>
                </a:lnTo>
                <a:lnTo>
                  <a:pt x="0" y="217208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7469372" y="4633000"/>
            <a:ext cx="816279" cy="3298096"/>
          </a:xfrm>
          <a:custGeom>
            <a:avLst/>
            <a:gdLst/>
            <a:ahLst/>
            <a:cxnLst/>
            <a:rect r="r" b="b" t="t" l="l"/>
            <a:pathLst>
              <a:path h="3298096" w="816279">
                <a:moveTo>
                  <a:pt x="0" y="0"/>
                </a:moveTo>
                <a:lnTo>
                  <a:pt x="816279" y="0"/>
                </a:lnTo>
                <a:lnTo>
                  <a:pt x="816279" y="3298096"/>
                </a:lnTo>
                <a:lnTo>
                  <a:pt x="0" y="32980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2255868" y="5753892"/>
            <a:ext cx="2205336" cy="2205336"/>
          </a:xfrm>
          <a:custGeom>
            <a:avLst/>
            <a:gdLst/>
            <a:ahLst/>
            <a:cxnLst/>
            <a:rect r="r" b="b" t="t" l="l"/>
            <a:pathLst>
              <a:path h="2205336" w="2205336">
                <a:moveTo>
                  <a:pt x="0" y="0"/>
                </a:moveTo>
                <a:lnTo>
                  <a:pt x="2205336" y="0"/>
                </a:lnTo>
                <a:lnTo>
                  <a:pt x="2205336" y="2205337"/>
                </a:lnTo>
                <a:lnTo>
                  <a:pt x="0" y="220533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37" id="37"/>
          <p:cNvSpPr txBox="true"/>
          <p:nvPr/>
        </p:nvSpPr>
        <p:spPr>
          <a:xfrm rot="0">
            <a:off x="8001765" y="9289175"/>
            <a:ext cx="4274239" cy="197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99"/>
              </a:lnSpc>
            </a:pPr>
          </a:p>
        </p:txBody>
      </p:sp>
      <p:sp>
        <p:nvSpPr>
          <p:cNvPr name="TextBox 38" id="38"/>
          <p:cNvSpPr txBox="true"/>
          <p:nvPr/>
        </p:nvSpPr>
        <p:spPr>
          <a:xfrm rot="0">
            <a:off x="16999022" y="9445644"/>
            <a:ext cx="770057" cy="4975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b="true" sz="280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22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16999022" y="9210675"/>
            <a:ext cx="770057" cy="4975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b="true" sz="280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28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7677957" y="5932056"/>
            <a:ext cx="4274239" cy="197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99"/>
              </a:lnSpc>
            </a:pPr>
          </a:p>
        </p:txBody>
      </p:sp>
      <p:sp>
        <p:nvSpPr>
          <p:cNvPr name="TextBox 41" id="41"/>
          <p:cNvSpPr txBox="true"/>
          <p:nvPr/>
        </p:nvSpPr>
        <p:spPr>
          <a:xfrm rot="0">
            <a:off x="9019076" y="4961874"/>
            <a:ext cx="4274239" cy="197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99"/>
              </a:lnSpc>
            </a:pPr>
          </a:p>
        </p:txBody>
      </p:sp>
      <p:sp>
        <p:nvSpPr>
          <p:cNvPr name="TextBox 42" id="42"/>
          <p:cNvSpPr txBox="true"/>
          <p:nvPr/>
        </p:nvSpPr>
        <p:spPr>
          <a:xfrm rot="0">
            <a:off x="6881957" y="8586174"/>
            <a:ext cx="4274239" cy="197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99"/>
              </a:lnSpc>
            </a:pPr>
          </a:p>
        </p:txBody>
      </p:sp>
      <p:sp>
        <p:nvSpPr>
          <p:cNvPr name="TextBox 43" id="43"/>
          <p:cNvSpPr txBox="true"/>
          <p:nvPr/>
        </p:nvSpPr>
        <p:spPr>
          <a:xfrm rot="0">
            <a:off x="14013761" y="8539525"/>
            <a:ext cx="4274239" cy="197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99"/>
              </a:lnSpc>
            </a:pPr>
          </a:p>
        </p:txBody>
      </p:sp>
      <p:sp>
        <p:nvSpPr>
          <p:cNvPr name="TextBox 44" id="44"/>
          <p:cNvSpPr txBox="true"/>
          <p:nvPr/>
        </p:nvSpPr>
        <p:spPr>
          <a:xfrm rot="0">
            <a:off x="8017773" y="7110414"/>
            <a:ext cx="4274239" cy="197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99"/>
              </a:lnSpc>
            </a:pPr>
          </a:p>
        </p:txBody>
      </p:sp>
      <p:sp>
        <p:nvSpPr>
          <p:cNvPr name="TextBox 45" id="45"/>
          <p:cNvSpPr txBox="true"/>
          <p:nvPr/>
        </p:nvSpPr>
        <p:spPr>
          <a:xfrm rot="0">
            <a:off x="14231612" y="6658713"/>
            <a:ext cx="4274239" cy="197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99"/>
              </a:lnSpc>
            </a:pPr>
          </a:p>
        </p:txBody>
      </p:sp>
      <p:sp>
        <p:nvSpPr>
          <p:cNvPr name="TextBox 46" id="46"/>
          <p:cNvSpPr txBox="true"/>
          <p:nvPr/>
        </p:nvSpPr>
        <p:spPr>
          <a:xfrm rot="0">
            <a:off x="16999022" y="9210675"/>
            <a:ext cx="770057" cy="4975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b="true" sz="280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28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14231612" y="7209337"/>
            <a:ext cx="4274239" cy="197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99"/>
              </a:lnSpc>
            </a:pPr>
          </a:p>
        </p:txBody>
      </p:sp>
      <p:sp>
        <p:nvSpPr>
          <p:cNvPr name="TextBox 48" id="48"/>
          <p:cNvSpPr txBox="true"/>
          <p:nvPr/>
        </p:nvSpPr>
        <p:spPr>
          <a:xfrm rot="0">
            <a:off x="13034892" y="4744977"/>
            <a:ext cx="4274239" cy="197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99"/>
              </a:lnSpc>
            </a:pPr>
          </a:p>
        </p:txBody>
      </p:sp>
      <p:grpSp>
        <p:nvGrpSpPr>
          <p:cNvPr name="Group 49" id="49"/>
          <p:cNvGrpSpPr/>
          <p:nvPr/>
        </p:nvGrpSpPr>
        <p:grpSpPr>
          <a:xfrm rot="0">
            <a:off x="14730406" y="7898811"/>
            <a:ext cx="4274239" cy="618096"/>
            <a:chOff x="0" y="0"/>
            <a:chExt cx="5698985" cy="824129"/>
          </a:xfrm>
        </p:grpSpPr>
        <p:sp>
          <p:nvSpPr>
            <p:cNvPr name="TextBox 50" id="50"/>
            <p:cNvSpPr txBox="true"/>
            <p:nvPr/>
          </p:nvSpPr>
          <p:spPr>
            <a:xfrm rot="0">
              <a:off x="0" y="0"/>
              <a:ext cx="5698985" cy="26379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599"/>
                </a:lnSpc>
              </a:pPr>
            </a:p>
          </p:txBody>
        </p:sp>
        <p:sp>
          <p:nvSpPr>
            <p:cNvPr name="TextBox 51" id="51"/>
            <p:cNvSpPr txBox="true"/>
            <p:nvPr/>
          </p:nvSpPr>
          <p:spPr>
            <a:xfrm rot="0">
              <a:off x="0" y="421031"/>
              <a:ext cx="5698985" cy="40309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352"/>
                </a:lnSpc>
              </a:pPr>
              <a:r>
                <a:rPr lang="en-US" sz="2100">
                  <a:solidFill>
                    <a:srgbClr val="000000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SOSY GOTOWE </a:t>
              </a:r>
            </a:p>
          </p:txBody>
        </p:sp>
      </p:grpSp>
      <p:grpSp>
        <p:nvGrpSpPr>
          <p:cNvPr name="Group 52" id="52"/>
          <p:cNvGrpSpPr/>
          <p:nvPr/>
        </p:nvGrpSpPr>
        <p:grpSpPr>
          <a:xfrm rot="0">
            <a:off x="10437042" y="7898811"/>
            <a:ext cx="4274239" cy="618096"/>
            <a:chOff x="0" y="0"/>
            <a:chExt cx="5698985" cy="824129"/>
          </a:xfrm>
        </p:grpSpPr>
        <p:sp>
          <p:nvSpPr>
            <p:cNvPr name="TextBox 53" id="53"/>
            <p:cNvSpPr txBox="true"/>
            <p:nvPr/>
          </p:nvSpPr>
          <p:spPr>
            <a:xfrm rot="0">
              <a:off x="0" y="0"/>
              <a:ext cx="5698985" cy="26379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599"/>
                </a:lnSpc>
              </a:pPr>
            </a:p>
          </p:txBody>
        </p:sp>
        <p:sp>
          <p:nvSpPr>
            <p:cNvPr name="TextBox 54" id="54"/>
            <p:cNvSpPr txBox="true"/>
            <p:nvPr/>
          </p:nvSpPr>
          <p:spPr>
            <a:xfrm rot="0">
              <a:off x="0" y="421031"/>
              <a:ext cx="5698985" cy="40309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352"/>
                </a:lnSpc>
              </a:pPr>
              <a:r>
                <a:rPr lang="en-US" sz="2100">
                  <a:solidFill>
                    <a:srgbClr val="000000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MAJONEZY</a:t>
              </a:r>
            </a:p>
          </p:txBody>
        </p:sp>
      </p:grpSp>
      <p:sp>
        <p:nvSpPr>
          <p:cNvPr name="Freeform 55" id="55"/>
          <p:cNvSpPr/>
          <p:nvPr/>
        </p:nvSpPr>
        <p:spPr>
          <a:xfrm flipH="false" flipV="false" rot="0">
            <a:off x="13883864" y="4196531"/>
            <a:ext cx="4404136" cy="3899175"/>
          </a:xfrm>
          <a:custGeom>
            <a:avLst/>
            <a:gdLst/>
            <a:ahLst/>
            <a:cxnLst/>
            <a:rect r="r" b="b" t="t" l="l"/>
            <a:pathLst>
              <a:path h="3899175" w="4404136">
                <a:moveTo>
                  <a:pt x="0" y="0"/>
                </a:moveTo>
                <a:lnTo>
                  <a:pt x="4404136" y="0"/>
                </a:lnTo>
                <a:lnTo>
                  <a:pt x="4404136" y="3899175"/>
                </a:lnTo>
                <a:lnTo>
                  <a:pt x="0" y="389917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5407090">
            <a:off x="10951038" y="-6054824"/>
            <a:ext cx="24722" cy="13636630"/>
          </a:xfrm>
          <a:prstGeom prst="rect">
            <a:avLst/>
          </a:prstGeom>
          <a:solidFill>
            <a:srgbClr val="CDA63C"/>
          </a:solidFill>
        </p:spPr>
      </p:sp>
      <p:sp>
        <p:nvSpPr>
          <p:cNvPr name="AutoShape 3" id="3"/>
          <p:cNvSpPr/>
          <p:nvPr/>
        </p:nvSpPr>
        <p:spPr>
          <a:xfrm rot="5407090">
            <a:off x="9721433" y="1609593"/>
            <a:ext cx="28775" cy="16528060"/>
          </a:xfrm>
          <a:prstGeom prst="rect">
            <a:avLst/>
          </a:prstGeom>
          <a:solidFill>
            <a:srgbClr val="CDA63C"/>
          </a:solidFill>
        </p:spPr>
      </p:sp>
      <p:grpSp>
        <p:nvGrpSpPr>
          <p:cNvPr name="Group 4" id="4"/>
          <p:cNvGrpSpPr/>
          <p:nvPr/>
        </p:nvGrpSpPr>
        <p:grpSpPr>
          <a:xfrm rot="-10800000">
            <a:off x="1471833" y="9490613"/>
            <a:ext cx="955485" cy="218188"/>
            <a:chOff x="0" y="0"/>
            <a:chExt cx="1273980" cy="290918"/>
          </a:xfrm>
        </p:grpSpPr>
        <p:grpSp>
          <p:nvGrpSpPr>
            <p:cNvPr name="Group 5" id="5"/>
            <p:cNvGrpSpPr>
              <a:grpSpLocks noChangeAspect="true"/>
            </p:cNvGrpSpPr>
            <p:nvPr/>
          </p:nvGrpSpPr>
          <p:grpSpPr>
            <a:xfrm rot="0">
              <a:off x="983062" y="0"/>
              <a:ext cx="290918" cy="290918"/>
              <a:chOff x="0" y="0"/>
              <a:chExt cx="1708150" cy="1708150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0" y="0"/>
                <a:ext cx="1708150" cy="1708150"/>
              </a:xfrm>
              <a:custGeom>
                <a:avLst/>
                <a:gdLst/>
                <a:ahLst/>
                <a:cxnLst/>
                <a:rect r="r" b="b" t="t" l="l"/>
                <a:pathLst>
                  <a:path h="1708150" w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name="Group 7" id="7"/>
            <p:cNvGrpSpPr>
              <a:grpSpLocks noChangeAspect="true"/>
            </p:cNvGrpSpPr>
            <p:nvPr/>
          </p:nvGrpSpPr>
          <p:grpSpPr>
            <a:xfrm rot="0">
              <a:off x="489944" y="0"/>
              <a:ext cx="290918" cy="290918"/>
              <a:chOff x="0" y="0"/>
              <a:chExt cx="1708150" cy="1708150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1708150" cy="1708150"/>
              </a:xfrm>
              <a:custGeom>
                <a:avLst/>
                <a:gdLst/>
                <a:ahLst/>
                <a:cxnLst/>
                <a:rect r="r" b="b" t="t" l="l"/>
                <a:pathLst>
                  <a:path h="1708150" w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name="Group 9" id="9"/>
            <p:cNvGrpSpPr/>
            <p:nvPr/>
          </p:nvGrpSpPr>
          <p:grpSpPr>
            <a:xfrm rot="0">
              <a:off x="0" y="1587"/>
              <a:ext cx="287744" cy="287744"/>
              <a:chOff x="0" y="0"/>
              <a:chExt cx="6350000" cy="6350000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DA63C"/>
              </a:solidFill>
            </p:spPr>
          </p:sp>
        </p:grpSp>
      </p:grpSp>
      <p:grpSp>
        <p:nvGrpSpPr>
          <p:cNvPr name="Group 11" id="11"/>
          <p:cNvGrpSpPr/>
          <p:nvPr/>
        </p:nvGrpSpPr>
        <p:grpSpPr>
          <a:xfrm rot="0">
            <a:off x="282947" y="9183384"/>
            <a:ext cx="907930" cy="907930"/>
            <a:chOff x="0" y="0"/>
            <a:chExt cx="1210574" cy="1210574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0" y="0"/>
              <a:ext cx="1210574" cy="1210574"/>
              <a:chOff x="0" y="0"/>
              <a:chExt cx="6350000" cy="6350000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5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5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DA63C">
                  <a:alpha val="38824"/>
                </a:srgbClr>
              </a:solidFill>
            </p:spPr>
          </p:sp>
        </p:grpSp>
        <p:sp>
          <p:nvSpPr>
            <p:cNvPr name="TextBox 14" id="14"/>
            <p:cNvSpPr txBox="true"/>
            <p:nvPr/>
          </p:nvSpPr>
          <p:spPr>
            <a:xfrm rot="0">
              <a:off x="0" y="286830"/>
              <a:ext cx="1210574" cy="72558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637"/>
                </a:lnSpc>
              </a:pPr>
              <a:r>
                <a:rPr lang="en-US" sz="3306">
                  <a:solidFill>
                    <a:srgbClr val="FAFAFA"/>
                  </a:solidFill>
                  <a:latin typeface="Overpass Light Bold"/>
                  <a:ea typeface="Overpass Light Bold"/>
                  <a:cs typeface="Overpass Light Bold"/>
                  <a:sym typeface="Overpass Light Bold"/>
                </a:rPr>
                <a:t>19</a:t>
              </a: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4145073" y="857850"/>
            <a:ext cx="12718583" cy="4572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spc="216">
                <a:solidFill>
                  <a:srgbClr val="4D4A46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NOWOŚĆ W SOSACH PRYMAT GASTROLINE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729021" y="8472825"/>
            <a:ext cx="4274239" cy="197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99"/>
              </a:lnSpc>
            </a:pPr>
          </a:p>
        </p:txBody>
      </p:sp>
      <p:sp>
        <p:nvSpPr>
          <p:cNvPr name="TextBox 17" id="17"/>
          <p:cNvSpPr txBox="true"/>
          <p:nvPr/>
        </p:nvSpPr>
        <p:spPr>
          <a:xfrm rot="0">
            <a:off x="5880654" y="8442475"/>
            <a:ext cx="4274239" cy="197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99"/>
              </a:lnSpc>
            </a:pPr>
          </a:p>
        </p:txBody>
      </p:sp>
      <p:sp>
        <p:nvSpPr>
          <p:cNvPr name="TextBox 18" id="18"/>
          <p:cNvSpPr txBox="true"/>
          <p:nvPr/>
        </p:nvSpPr>
        <p:spPr>
          <a:xfrm rot="0">
            <a:off x="1606415" y="8535317"/>
            <a:ext cx="4274239" cy="197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99"/>
              </a:lnSpc>
            </a:pP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736912" y="8029871"/>
            <a:ext cx="3778490" cy="26609"/>
          </a:xfrm>
          <a:custGeom>
            <a:avLst/>
            <a:gdLst/>
            <a:ahLst/>
            <a:cxnLst/>
            <a:rect r="r" b="b" t="t" l="l"/>
            <a:pathLst>
              <a:path h="26609" w="3778490">
                <a:moveTo>
                  <a:pt x="0" y="0"/>
                </a:moveTo>
                <a:lnTo>
                  <a:pt x="3778490" y="0"/>
                </a:lnTo>
                <a:lnTo>
                  <a:pt x="3778490" y="26609"/>
                </a:lnTo>
                <a:lnTo>
                  <a:pt x="0" y="266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7265303" y="8118625"/>
            <a:ext cx="3757395" cy="26461"/>
          </a:xfrm>
          <a:custGeom>
            <a:avLst/>
            <a:gdLst/>
            <a:ahLst/>
            <a:cxnLst/>
            <a:rect r="r" b="b" t="t" l="l"/>
            <a:pathLst>
              <a:path h="26461" w="3757395">
                <a:moveTo>
                  <a:pt x="0" y="0"/>
                </a:moveTo>
                <a:lnTo>
                  <a:pt x="3757394" y="0"/>
                </a:lnTo>
                <a:lnTo>
                  <a:pt x="3757394" y="26460"/>
                </a:lnTo>
                <a:lnTo>
                  <a:pt x="0" y="264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3735506" y="8105395"/>
            <a:ext cx="3757395" cy="26461"/>
          </a:xfrm>
          <a:custGeom>
            <a:avLst/>
            <a:gdLst/>
            <a:ahLst/>
            <a:cxnLst/>
            <a:rect r="r" b="b" t="t" l="l"/>
            <a:pathLst>
              <a:path h="26461" w="3757395">
                <a:moveTo>
                  <a:pt x="0" y="0"/>
                </a:moveTo>
                <a:lnTo>
                  <a:pt x="3757395" y="0"/>
                </a:lnTo>
                <a:lnTo>
                  <a:pt x="3757395" y="26460"/>
                </a:lnTo>
                <a:lnTo>
                  <a:pt x="0" y="264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2866140" y="7845402"/>
            <a:ext cx="4274239" cy="197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99"/>
              </a:lnSpc>
            </a:pPr>
          </a:p>
        </p:txBody>
      </p:sp>
      <p:grpSp>
        <p:nvGrpSpPr>
          <p:cNvPr name="Group 23" id="23"/>
          <p:cNvGrpSpPr/>
          <p:nvPr/>
        </p:nvGrpSpPr>
        <p:grpSpPr>
          <a:xfrm rot="0">
            <a:off x="736912" y="7931096"/>
            <a:ext cx="4937481" cy="603012"/>
            <a:chOff x="0" y="0"/>
            <a:chExt cx="6583308" cy="804015"/>
          </a:xfrm>
        </p:grpSpPr>
        <p:sp>
          <p:nvSpPr>
            <p:cNvPr name="TextBox 24" id="24"/>
            <p:cNvSpPr txBox="true"/>
            <p:nvPr/>
          </p:nvSpPr>
          <p:spPr>
            <a:xfrm rot="0">
              <a:off x="0" y="0"/>
              <a:ext cx="6583308" cy="25051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519"/>
                </a:lnSpc>
              </a:pPr>
            </a:p>
          </p:txBody>
        </p:sp>
        <p:sp>
          <p:nvSpPr>
            <p:cNvPr name="TextBox 25" id="25"/>
            <p:cNvSpPr txBox="true"/>
            <p:nvPr/>
          </p:nvSpPr>
          <p:spPr>
            <a:xfrm rot="0">
              <a:off x="0" y="400829"/>
              <a:ext cx="6583308" cy="40318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352"/>
                </a:lnSpc>
              </a:pPr>
              <a:r>
                <a:rPr lang="en-US" sz="2100">
                  <a:solidFill>
                    <a:srgbClr val="000000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MUSZTARDA FRANCUSKA 1KG </a:t>
              </a:r>
            </a:p>
          </p:txBody>
        </p:sp>
      </p:grpSp>
      <p:sp>
        <p:nvSpPr>
          <p:cNvPr name="Freeform 26" id="26"/>
          <p:cNvSpPr/>
          <p:nvPr/>
        </p:nvSpPr>
        <p:spPr>
          <a:xfrm flipH="false" flipV="false" rot="0">
            <a:off x="-208147" y="477748"/>
            <a:ext cx="4973412" cy="2191673"/>
          </a:xfrm>
          <a:custGeom>
            <a:avLst/>
            <a:gdLst/>
            <a:ahLst/>
            <a:cxnLst/>
            <a:rect r="r" b="b" t="t" l="l"/>
            <a:pathLst>
              <a:path h="2191673" w="4973412">
                <a:moveTo>
                  <a:pt x="0" y="0"/>
                </a:moveTo>
                <a:lnTo>
                  <a:pt x="4973412" y="0"/>
                </a:lnTo>
                <a:lnTo>
                  <a:pt x="4973412" y="2191673"/>
                </a:lnTo>
                <a:lnTo>
                  <a:pt x="0" y="21916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8625668" y="4294763"/>
            <a:ext cx="883212" cy="3568534"/>
          </a:xfrm>
          <a:custGeom>
            <a:avLst/>
            <a:gdLst/>
            <a:ahLst/>
            <a:cxnLst/>
            <a:rect r="r" b="b" t="t" l="l"/>
            <a:pathLst>
              <a:path h="3568534" w="883212">
                <a:moveTo>
                  <a:pt x="0" y="0"/>
                </a:moveTo>
                <a:lnTo>
                  <a:pt x="883212" y="0"/>
                </a:lnTo>
                <a:lnTo>
                  <a:pt x="883212" y="3568534"/>
                </a:lnTo>
                <a:lnTo>
                  <a:pt x="0" y="35685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14980056" y="4237613"/>
            <a:ext cx="880855" cy="3559009"/>
          </a:xfrm>
          <a:custGeom>
            <a:avLst/>
            <a:gdLst/>
            <a:ahLst/>
            <a:cxnLst/>
            <a:rect r="r" b="b" t="t" l="l"/>
            <a:pathLst>
              <a:path h="3559009" w="880855">
                <a:moveTo>
                  <a:pt x="0" y="0"/>
                </a:moveTo>
                <a:lnTo>
                  <a:pt x="880855" y="0"/>
                </a:lnTo>
                <a:lnTo>
                  <a:pt x="880855" y="3559009"/>
                </a:lnTo>
                <a:lnTo>
                  <a:pt x="0" y="35590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29" id="29"/>
          <p:cNvGrpSpPr/>
          <p:nvPr/>
        </p:nvGrpSpPr>
        <p:grpSpPr>
          <a:xfrm rot="0">
            <a:off x="15860911" y="789915"/>
            <a:ext cx="1920814" cy="2119519"/>
            <a:chOff x="0" y="0"/>
            <a:chExt cx="736600" cy="81280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736600" cy="812800"/>
            </a:xfrm>
            <a:custGeom>
              <a:avLst/>
              <a:gdLst/>
              <a:ahLst/>
              <a:cxnLst/>
              <a:rect r="r" b="b" t="t" l="l"/>
              <a:pathLst>
                <a:path h="812800" w="7366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C28754"/>
            </a:solidFill>
          </p:spPr>
        </p:sp>
        <p:sp>
          <p:nvSpPr>
            <p:cNvPr name="TextBox 31" id="31"/>
            <p:cNvSpPr txBox="true"/>
            <p:nvPr/>
          </p:nvSpPr>
          <p:spPr>
            <a:xfrm>
              <a:off x="0" y="19050"/>
              <a:ext cx="736600" cy="6667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2"/>
                </a:lnSpc>
              </a:pPr>
              <a:r>
                <a:rPr lang="en-US" sz="2100">
                  <a:solidFill>
                    <a:srgbClr val="FAFAFA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NOWOŚĆ</a:t>
              </a:r>
            </a:p>
          </p:txBody>
        </p:sp>
      </p:grpSp>
      <p:sp>
        <p:nvSpPr>
          <p:cNvPr name="Freeform 32" id="32"/>
          <p:cNvSpPr/>
          <p:nvPr/>
        </p:nvSpPr>
        <p:spPr>
          <a:xfrm flipH="false" flipV="false" rot="0">
            <a:off x="1028700" y="3641327"/>
            <a:ext cx="3872594" cy="4946368"/>
          </a:xfrm>
          <a:custGeom>
            <a:avLst/>
            <a:gdLst/>
            <a:ahLst/>
            <a:cxnLst/>
            <a:rect r="r" b="b" t="t" l="l"/>
            <a:pathLst>
              <a:path h="4946368" w="3872594">
                <a:moveTo>
                  <a:pt x="0" y="0"/>
                </a:moveTo>
                <a:lnTo>
                  <a:pt x="3872594" y="0"/>
                </a:lnTo>
                <a:lnTo>
                  <a:pt x="3872594" y="4946368"/>
                </a:lnTo>
                <a:lnTo>
                  <a:pt x="0" y="49463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33" id="33"/>
          <p:cNvSpPr txBox="true"/>
          <p:nvPr/>
        </p:nvSpPr>
        <p:spPr>
          <a:xfrm rot="0">
            <a:off x="8001765" y="9289175"/>
            <a:ext cx="4274239" cy="197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99"/>
              </a:lnSpc>
            </a:pPr>
          </a:p>
        </p:txBody>
      </p:sp>
      <p:sp>
        <p:nvSpPr>
          <p:cNvPr name="TextBox 34" id="34"/>
          <p:cNvSpPr txBox="true"/>
          <p:nvPr/>
        </p:nvSpPr>
        <p:spPr>
          <a:xfrm rot="0">
            <a:off x="16999022" y="9445644"/>
            <a:ext cx="770057" cy="4975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b="true" sz="280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22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6999022" y="9210675"/>
            <a:ext cx="770057" cy="4975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b="true" sz="280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28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3186040" y="5750134"/>
            <a:ext cx="3050482" cy="1412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41"/>
              </a:lnSpc>
            </a:pPr>
          </a:p>
        </p:txBody>
      </p:sp>
      <p:sp>
        <p:nvSpPr>
          <p:cNvPr name="TextBox 37" id="37"/>
          <p:cNvSpPr txBox="true"/>
          <p:nvPr/>
        </p:nvSpPr>
        <p:spPr>
          <a:xfrm rot="0">
            <a:off x="9019076" y="4961874"/>
            <a:ext cx="4274239" cy="197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99"/>
              </a:lnSpc>
            </a:pPr>
          </a:p>
        </p:txBody>
      </p:sp>
      <p:sp>
        <p:nvSpPr>
          <p:cNvPr name="TextBox 38" id="38"/>
          <p:cNvSpPr txBox="true"/>
          <p:nvPr/>
        </p:nvSpPr>
        <p:spPr>
          <a:xfrm rot="0">
            <a:off x="6881957" y="8586174"/>
            <a:ext cx="4274239" cy="197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99"/>
              </a:lnSpc>
            </a:pPr>
          </a:p>
        </p:txBody>
      </p:sp>
      <p:sp>
        <p:nvSpPr>
          <p:cNvPr name="TextBox 39" id="39"/>
          <p:cNvSpPr txBox="true"/>
          <p:nvPr/>
        </p:nvSpPr>
        <p:spPr>
          <a:xfrm rot="0">
            <a:off x="14013761" y="8539525"/>
            <a:ext cx="4274239" cy="197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99"/>
              </a:lnSpc>
            </a:pPr>
          </a:p>
        </p:txBody>
      </p:sp>
      <p:sp>
        <p:nvSpPr>
          <p:cNvPr name="TextBox 40" id="40"/>
          <p:cNvSpPr txBox="true"/>
          <p:nvPr/>
        </p:nvSpPr>
        <p:spPr>
          <a:xfrm rot="0">
            <a:off x="8017773" y="7110414"/>
            <a:ext cx="4274239" cy="197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99"/>
              </a:lnSpc>
            </a:pPr>
          </a:p>
        </p:txBody>
      </p:sp>
      <p:sp>
        <p:nvSpPr>
          <p:cNvPr name="TextBox 41" id="41"/>
          <p:cNvSpPr txBox="true"/>
          <p:nvPr/>
        </p:nvSpPr>
        <p:spPr>
          <a:xfrm rot="0">
            <a:off x="14231612" y="6658713"/>
            <a:ext cx="4274239" cy="197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99"/>
              </a:lnSpc>
            </a:pPr>
          </a:p>
        </p:txBody>
      </p:sp>
      <p:sp>
        <p:nvSpPr>
          <p:cNvPr name="TextBox 42" id="42"/>
          <p:cNvSpPr txBox="true"/>
          <p:nvPr/>
        </p:nvSpPr>
        <p:spPr>
          <a:xfrm rot="0">
            <a:off x="16999022" y="9210675"/>
            <a:ext cx="770057" cy="4975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b="true" sz="280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28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14231612" y="7209337"/>
            <a:ext cx="4274239" cy="197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99"/>
              </a:lnSpc>
            </a:pPr>
          </a:p>
        </p:txBody>
      </p:sp>
      <p:sp>
        <p:nvSpPr>
          <p:cNvPr name="TextBox 44" id="44"/>
          <p:cNvSpPr txBox="true"/>
          <p:nvPr/>
        </p:nvSpPr>
        <p:spPr>
          <a:xfrm rot="0">
            <a:off x="13034892" y="4744977"/>
            <a:ext cx="4274239" cy="197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99"/>
              </a:lnSpc>
            </a:pPr>
          </a:p>
        </p:txBody>
      </p:sp>
      <p:grpSp>
        <p:nvGrpSpPr>
          <p:cNvPr name="Group 45" id="45"/>
          <p:cNvGrpSpPr/>
          <p:nvPr/>
        </p:nvGrpSpPr>
        <p:grpSpPr>
          <a:xfrm rot="0">
            <a:off x="14231612" y="7863297"/>
            <a:ext cx="4274239" cy="618163"/>
            <a:chOff x="0" y="0"/>
            <a:chExt cx="5698985" cy="824217"/>
          </a:xfrm>
        </p:grpSpPr>
        <p:sp>
          <p:nvSpPr>
            <p:cNvPr name="TextBox 46" id="46"/>
            <p:cNvSpPr txBox="true"/>
            <p:nvPr/>
          </p:nvSpPr>
          <p:spPr>
            <a:xfrm rot="0">
              <a:off x="0" y="0"/>
              <a:ext cx="5698985" cy="26379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599"/>
                </a:lnSpc>
              </a:pPr>
            </a:p>
          </p:txBody>
        </p:sp>
        <p:sp>
          <p:nvSpPr>
            <p:cNvPr name="TextBox 47" id="47"/>
            <p:cNvSpPr txBox="true"/>
            <p:nvPr/>
          </p:nvSpPr>
          <p:spPr>
            <a:xfrm rot="0">
              <a:off x="0" y="421031"/>
              <a:ext cx="5698985" cy="40318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352"/>
                </a:lnSpc>
              </a:pPr>
              <a:r>
                <a:rPr lang="en-US" sz="2099">
                  <a:solidFill>
                    <a:srgbClr val="000000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SOS SEROWY 1 KG</a:t>
              </a:r>
            </a:p>
          </p:txBody>
        </p:sp>
      </p:grpSp>
      <p:sp>
        <p:nvSpPr>
          <p:cNvPr name="TextBox 48" id="48"/>
          <p:cNvSpPr txBox="true"/>
          <p:nvPr/>
        </p:nvSpPr>
        <p:spPr>
          <a:xfrm rot="0">
            <a:off x="7140379" y="7892203"/>
            <a:ext cx="4274239" cy="197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99"/>
              </a:lnSpc>
            </a:pPr>
          </a:p>
        </p:txBody>
      </p:sp>
      <p:grpSp>
        <p:nvGrpSpPr>
          <p:cNvPr name="Group 49" id="49"/>
          <p:cNvGrpSpPr/>
          <p:nvPr/>
        </p:nvGrpSpPr>
        <p:grpSpPr>
          <a:xfrm rot="0">
            <a:off x="7565793" y="7898778"/>
            <a:ext cx="4274239" cy="618163"/>
            <a:chOff x="0" y="0"/>
            <a:chExt cx="5698985" cy="824217"/>
          </a:xfrm>
        </p:grpSpPr>
        <p:sp>
          <p:nvSpPr>
            <p:cNvPr name="TextBox 50" id="50"/>
            <p:cNvSpPr txBox="true"/>
            <p:nvPr/>
          </p:nvSpPr>
          <p:spPr>
            <a:xfrm rot="0">
              <a:off x="0" y="0"/>
              <a:ext cx="5698985" cy="26379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599"/>
                </a:lnSpc>
              </a:pPr>
            </a:p>
          </p:txBody>
        </p:sp>
        <p:sp>
          <p:nvSpPr>
            <p:cNvPr name="TextBox 51" id="51"/>
            <p:cNvSpPr txBox="true"/>
            <p:nvPr/>
          </p:nvSpPr>
          <p:spPr>
            <a:xfrm rot="0">
              <a:off x="0" y="421031"/>
              <a:ext cx="5698985" cy="40318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352"/>
                </a:lnSpc>
              </a:pPr>
              <a:r>
                <a:rPr lang="en-US" sz="2099">
                  <a:solidFill>
                    <a:srgbClr val="000000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SOS HABANERO 1 KG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311066" y="7444903"/>
            <a:ext cx="2167553" cy="696148"/>
          </a:xfrm>
          <a:custGeom>
            <a:avLst/>
            <a:gdLst/>
            <a:ahLst/>
            <a:cxnLst/>
            <a:rect r="r" b="b" t="t" l="l"/>
            <a:pathLst>
              <a:path h="696148" w="2167553">
                <a:moveTo>
                  <a:pt x="0" y="0"/>
                </a:moveTo>
                <a:lnTo>
                  <a:pt x="2167553" y="0"/>
                </a:lnTo>
                <a:lnTo>
                  <a:pt x="2167553" y="696148"/>
                </a:lnTo>
                <a:lnTo>
                  <a:pt x="0" y="6961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684" t="-796112" r="-523765" b="-7179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404487" y="7413260"/>
            <a:ext cx="3623136" cy="759435"/>
          </a:xfrm>
          <a:custGeom>
            <a:avLst/>
            <a:gdLst/>
            <a:ahLst/>
            <a:cxnLst/>
            <a:rect r="r" b="b" t="t" l="l"/>
            <a:pathLst>
              <a:path h="759435" w="3623136">
                <a:moveTo>
                  <a:pt x="0" y="0"/>
                </a:moveTo>
                <a:lnTo>
                  <a:pt x="3623136" y="0"/>
                </a:lnTo>
                <a:lnTo>
                  <a:pt x="3623136" y="759435"/>
                </a:lnTo>
                <a:lnTo>
                  <a:pt x="0" y="7594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6313" t="-728915" r="-192820" b="-58333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953491" y="7421171"/>
            <a:ext cx="2835858" cy="743613"/>
          </a:xfrm>
          <a:custGeom>
            <a:avLst/>
            <a:gdLst/>
            <a:ahLst/>
            <a:cxnLst/>
            <a:rect r="r" b="b" t="t" l="l"/>
            <a:pathLst>
              <a:path h="743613" w="2835858">
                <a:moveTo>
                  <a:pt x="0" y="0"/>
                </a:moveTo>
                <a:lnTo>
                  <a:pt x="2835858" y="0"/>
                </a:lnTo>
                <a:lnTo>
                  <a:pt x="2835858" y="743613"/>
                </a:lnTo>
                <a:lnTo>
                  <a:pt x="0" y="7436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9782" t="-742296" r="-127380" b="-63829"/>
            </a:stretch>
          </a:blipFill>
        </p:spPr>
      </p:sp>
      <p:sp>
        <p:nvSpPr>
          <p:cNvPr name="AutoShape 5" id="5"/>
          <p:cNvSpPr/>
          <p:nvPr/>
        </p:nvSpPr>
        <p:spPr>
          <a:xfrm rot="5407090">
            <a:off x="9721433" y="1609593"/>
            <a:ext cx="28775" cy="16528060"/>
          </a:xfrm>
          <a:prstGeom prst="rect">
            <a:avLst/>
          </a:prstGeom>
          <a:solidFill>
            <a:srgbClr val="CDA63C"/>
          </a:solidFill>
        </p:spPr>
      </p:sp>
      <p:grpSp>
        <p:nvGrpSpPr>
          <p:cNvPr name="Group 6" id="6"/>
          <p:cNvGrpSpPr/>
          <p:nvPr/>
        </p:nvGrpSpPr>
        <p:grpSpPr>
          <a:xfrm rot="-10800000">
            <a:off x="1471833" y="9490613"/>
            <a:ext cx="955485" cy="218188"/>
            <a:chOff x="0" y="0"/>
            <a:chExt cx="1273980" cy="290918"/>
          </a:xfrm>
        </p:grpSpPr>
        <p:grpSp>
          <p:nvGrpSpPr>
            <p:cNvPr name="Group 7" id="7"/>
            <p:cNvGrpSpPr>
              <a:grpSpLocks noChangeAspect="true"/>
            </p:cNvGrpSpPr>
            <p:nvPr/>
          </p:nvGrpSpPr>
          <p:grpSpPr>
            <a:xfrm rot="0">
              <a:off x="983062" y="0"/>
              <a:ext cx="290918" cy="290918"/>
              <a:chOff x="0" y="0"/>
              <a:chExt cx="1708150" cy="1708150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1708150" cy="1708150"/>
              </a:xfrm>
              <a:custGeom>
                <a:avLst/>
                <a:gdLst/>
                <a:ahLst/>
                <a:cxnLst/>
                <a:rect r="r" b="b" t="t" l="l"/>
                <a:pathLst>
                  <a:path h="1708150" w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name="Group 9" id="9"/>
            <p:cNvGrpSpPr>
              <a:grpSpLocks noChangeAspect="true"/>
            </p:cNvGrpSpPr>
            <p:nvPr/>
          </p:nvGrpSpPr>
          <p:grpSpPr>
            <a:xfrm rot="0">
              <a:off x="489944" y="0"/>
              <a:ext cx="290918" cy="290918"/>
              <a:chOff x="0" y="0"/>
              <a:chExt cx="1708150" cy="1708150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1708150" cy="1708150"/>
              </a:xfrm>
              <a:custGeom>
                <a:avLst/>
                <a:gdLst/>
                <a:ahLst/>
                <a:cxnLst/>
                <a:rect r="r" b="b" t="t" l="l"/>
                <a:pathLst>
                  <a:path h="1708150" w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name="Group 11" id="11"/>
            <p:cNvGrpSpPr/>
            <p:nvPr/>
          </p:nvGrpSpPr>
          <p:grpSpPr>
            <a:xfrm rot="0">
              <a:off x="0" y="1587"/>
              <a:ext cx="287744" cy="287744"/>
              <a:chOff x="0" y="0"/>
              <a:chExt cx="6350000" cy="6350000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DA63C"/>
              </a:solidFill>
            </p:spPr>
          </p:sp>
        </p:grpSp>
      </p:grpSp>
      <p:grpSp>
        <p:nvGrpSpPr>
          <p:cNvPr name="Group 13" id="13"/>
          <p:cNvGrpSpPr/>
          <p:nvPr/>
        </p:nvGrpSpPr>
        <p:grpSpPr>
          <a:xfrm rot="0">
            <a:off x="282947" y="9145742"/>
            <a:ext cx="907930" cy="907930"/>
            <a:chOff x="0" y="0"/>
            <a:chExt cx="1210574" cy="1210574"/>
          </a:xfrm>
        </p:grpSpPr>
        <p:grpSp>
          <p:nvGrpSpPr>
            <p:cNvPr name="Group 14" id="14"/>
            <p:cNvGrpSpPr/>
            <p:nvPr/>
          </p:nvGrpSpPr>
          <p:grpSpPr>
            <a:xfrm rot="0">
              <a:off x="0" y="0"/>
              <a:ext cx="1210574" cy="1210574"/>
              <a:chOff x="0" y="0"/>
              <a:chExt cx="6350000" cy="6350000"/>
            </a:xfrm>
          </p:grpSpPr>
          <p:sp>
            <p:nvSpPr>
              <p:cNvPr name="Freeform 15" id="15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5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5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DA63C">
                  <a:alpha val="38824"/>
                </a:srgbClr>
              </a:solidFill>
            </p:spPr>
          </p:sp>
        </p:grpSp>
        <p:sp>
          <p:nvSpPr>
            <p:cNvPr name="TextBox 16" id="16"/>
            <p:cNvSpPr txBox="true"/>
            <p:nvPr/>
          </p:nvSpPr>
          <p:spPr>
            <a:xfrm rot="0">
              <a:off x="0" y="286830"/>
              <a:ext cx="1210574" cy="72558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637"/>
                </a:lnSpc>
              </a:pPr>
              <a:r>
                <a:rPr lang="en-US" sz="3306">
                  <a:solidFill>
                    <a:srgbClr val="FAFAFA"/>
                  </a:solidFill>
                  <a:latin typeface="Overpass Light Bold"/>
                  <a:ea typeface="Overpass Light Bold"/>
                  <a:cs typeface="Overpass Light Bold"/>
                  <a:sym typeface="Overpass Light Bold"/>
                </a:rPr>
                <a:t>2</a:t>
              </a: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0">
            <a:off x="282947" y="364951"/>
            <a:ext cx="3693908" cy="1327498"/>
          </a:xfrm>
          <a:custGeom>
            <a:avLst/>
            <a:gdLst/>
            <a:ahLst/>
            <a:cxnLst/>
            <a:rect r="r" b="b" t="t" l="l"/>
            <a:pathLst>
              <a:path h="1327498" w="3693908">
                <a:moveTo>
                  <a:pt x="0" y="0"/>
                </a:moveTo>
                <a:lnTo>
                  <a:pt x="3693908" y="0"/>
                </a:lnTo>
                <a:lnTo>
                  <a:pt x="3693908" y="1327498"/>
                </a:lnTo>
                <a:lnTo>
                  <a:pt x="0" y="13274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7206641" y="2407540"/>
            <a:ext cx="3874717" cy="1035880"/>
          </a:xfrm>
          <a:custGeom>
            <a:avLst/>
            <a:gdLst/>
            <a:ahLst/>
            <a:cxnLst/>
            <a:rect r="r" b="b" t="t" l="l"/>
            <a:pathLst>
              <a:path h="1035880" w="3874717">
                <a:moveTo>
                  <a:pt x="0" y="0"/>
                </a:moveTo>
                <a:lnTo>
                  <a:pt x="3874718" y="0"/>
                </a:lnTo>
                <a:lnTo>
                  <a:pt x="3874718" y="1035881"/>
                </a:lnTo>
                <a:lnTo>
                  <a:pt x="0" y="10358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157" t="-31306" r="-9812" b="-31306"/>
            </a:stretch>
          </a:blipFill>
        </p:spPr>
      </p:sp>
      <p:sp>
        <p:nvSpPr>
          <p:cNvPr name="AutoShape 19" id="19"/>
          <p:cNvSpPr/>
          <p:nvPr/>
        </p:nvSpPr>
        <p:spPr>
          <a:xfrm rot="5407090">
            <a:off x="10951038" y="-6054824"/>
            <a:ext cx="24722" cy="13636630"/>
          </a:xfrm>
          <a:prstGeom prst="rect">
            <a:avLst/>
          </a:prstGeom>
          <a:solidFill>
            <a:srgbClr val="CDA63C"/>
          </a:solidFill>
        </p:spPr>
      </p:sp>
      <p:sp>
        <p:nvSpPr>
          <p:cNvPr name="TextBox 20" id="20"/>
          <p:cNvSpPr txBox="true"/>
          <p:nvPr/>
        </p:nvSpPr>
        <p:spPr>
          <a:xfrm rot="0">
            <a:off x="3482204" y="3734966"/>
            <a:ext cx="11568577" cy="11464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69"/>
              </a:lnSpc>
            </a:pPr>
            <a:r>
              <a:rPr lang="en-US" sz="2101">
                <a:solidFill>
                  <a:srgbClr val="545454"/>
                </a:solidFill>
                <a:latin typeface="Montserrat 1"/>
                <a:ea typeface="Montserrat 1"/>
                <a:cs typeface="Montserrat 1"/>
                <a:sym typeface="Montserrat 1"/>
              </a:rPr>
              <a:t>Grupa Prymat to jeden z czołowych producentów przypraw</a:t>
            </a:r>
          </a:p>
          <a:p>
            <a:pPr algn="ctr">
              <a:lnSpc>
                <a:spcPts val="2269"/>
              </a:lnSpc>
            </a:pPr>
            <a:r>
              <a:rPr lang="en-US" sz="2101">
                <a:solidFill>
                  <a:srgbClr val="545454"/>
                </a:solidFill>
                <a:latin typeface="Montserrat 1"/>
                <a:ea typeface="Montserrat 1"/>
                <a:cs typeface="Montserrat 1"/>
                <a:sym typeface="Montserrat 1"/>
              </a:rPr>
              <a:t>oraz koncentratów spożywczych w Europie,</a:t>
            </a:r>
          </a:p>
          <a:p>
            <a:pPr algn="ctr">
              <a:lnSpc>
                <a:spcPts val="2269"/>
              </a:lnSpc>
            </a:pPr>
            <a:r>
              <a:rPr lang="en-US" sz="2101">
                <a:solidFill>
                  <a:srgbClr val="545454"/>
                </a:solidFill>
                <a:latin typeface="Montserrat 1"/>
                <a:ea typeface="Montserrat 1"/>
                <a:cs typeface="Montserrat 1"/>
                <a:sym typeface="Montserrat 1"/>
              </a:rPr>
              <a:t>a także producent przetworów warzywnych oferowanych w wielu krajach Europy.</a:t>
            </a:r>
          </a:p>
          <a:p>
            <a:pPr algn="ctr">
              <a:lnSpc>
                <a:spcPts val="2269"/>
              </a:lnSpc>
            </a:pPr>
          </a:p>
        </p:txBody>
      </p:sp>
      <p:sp>
        <p:nvSpPr>
          <p:cNvPr name="AutoShape 21" id="21"/>
          <p:cNvSpPr/>
          <p:nvPr/>
        </p:nvSpPr>
        <p:spPr>
          <a:xfrm rot="-1799999">
            <a:off x="3041380" y="6105970"/>
            <a:ext cx="5124525" cy="0"/>
          </a:xfrm>
          <a:prstGeom prst="line">
            <a:avLst/>
          </a:prstGeom>
          <a:ln cap="rnd" w="47625">
            <a:solidFill>
              <a:srgbClr val="CBAE56">
                <a:alpha val="40000"/>
              </a:srgbClr>
            </a:solidFill>
            <a:prstDash val="sysDot"/>
            <a:headEnd type="arrow" len="sm" w="med"/>
            <a:tailEnd type="none" len="sm" w="sm"/>
          </a:ln>
        </p:spPr>
      </p:sp>
      <p:sp>
        <p:nvSpPr>
          <p:cNvPr name="AutoShape 22" id="22"/>
          <p:cNvSpPr/>
          <p:nvPr/>
        </p:nvSpPr>
        <p:spPr>
          <a:xfrm rot="1589445">
            <a:off x="9657418" y="6103861"/>
            <a:ext cx="5730218" cy="0"/>
          </a:xfrm>
          <a:prstGeom prst="line">
            <a:avLst/>
          </a:prstGeom>
          <a:ln cap="rnd" w="47625">
            <a:solidFill>
              <a:srgbClr val="CBAE56">
                <a:alpha val="40000"/>
              </a:srgbClr>
            </a:solidFill>
            <a:prstDash val="sysDot"/>
            <a:headEnd type="none" len="sm" w="sm"/>
            <a:tailEnd type="arrow" len="sm" w="med"/>
          </a:ln>
        </p:spPr>
      </p:sp>
      <p:sp>
        <p:nvSpPr>
          <p:cNvPr name="AutoShape 23" id="23"/>
          <p:cNvSpPr/>
          <p:nvPr/>
        </p:nvSpPr>
        <p:spPr>
          <a:xfrm rot="-3764141">
            <a:off x="6579018" y="6129691"/>
            <a:ext cx="2784048" cy="0"/>
          </a:xfrm>
          <a:prstGeom prst="line">
            <a:avLst/>
          </a:prstGeom>
          <a:ln cap="rnd" w="47625">
            <a:solidFill>
              <a:srgbClr val="CBAE56">
                <a:alpha val="40000"/>
              </a:srgbClr>
            </a:solidFill>
            <a:prstDash val="sysDot"/>
            <a:headEnd type="arrow" len="sm" w="med"/>
            <a:tailEnd type="none" len="sm" w="sm"/>
          </a:ln>
        </p:spPr>
      </p:sp>
      <p:sp>
        <p:nvSpPr>
          <p:cNvPr name="AutoShape 24" id="24"/>
          <p:cNvSpPr/>
          <p:nvPr/>
        </p:nvSpPr>
        <p:spPr>
          <a:xfrm rot="-7835382">
            <a:off x="8670216" y="6178713"/>
            <a:ext cx="3413518" cy="0"/>
          </a:xfrm>
          <a:prstGeom prst="line">
            <a:avLst/>
          </a:prstGeom>
          <a:ln cap="rnd" w="47625">
            <a:solidFill>
              <a:srgbClr val="CBAE56">
                <a:alpha val="40000"/>
              </a:srgbClr>
            </a:solidFill>
            <a:prstDash val="sysDot"/>
            <a:headEnd type="arrow" len="sm" w="med"/>
            <a:tailEnd type="none" len="sm" w="sm"/>
          </a:ln>
        </p:spPr>
      </p:sp>
      <p:sp>
        <p:nvSpPr>
          <p:cNvPr name="Freeform 25" id="25"/>
          <p:cNvSpPr/>
          <p:nvPr/>
        </p:nvSpPr>
        <p:spPr>
          <a:xfrm flipH="false" flipV="false" rot="0">
            <a:off x="13490044" y="7265610"/>
            <a:ext cx="2923531" cy="1259254"/>
          </a:xfrm>
          <a:custGeom>
            <a:avLst/>
            <a:gdLst/>
            <a:ahLst/>
            <a:cxnLst/>
            <a:rect r="r" b="b" t="t" l="l"/>
            <a:pathLst>
              <a:path h="1259254" w="2923531">
                <a:moveTo>
                  <a:pt x="0" y="0"/>
                </a:moveTo>
                <a:lnTo>
                  <a:pt x="2923531" y="0"/>
                </a:lnTo>
                <a:lnTo>
                  <a:pt x="2923531" y="1259254"/>
                </a:lnTo>
                <a:lnTo>
                  <a:pt x="0" y="12592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26" id="26"/>
          <p:cNvSpPr txBox="true"/>
          <p:nvPr/>
        </p:nvSpPr>
        <p:spPr>
          <a:xfrm rot="0">
            <a:off x="17045406" y="8895204"/>
            <a:ext cx="770057" cy="5001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b="true" sz="280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5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4145073" y="1028700"/>
            <a:ext cx="12718583" cy="485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200" spc="230">
                <a:solidFill>
                  <a:srgbClr val="4D4A46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STRUKTURA PRYMAT GROUP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996965" y="-4402446"/>
            <a:ext cx="16895768" cy="15201134"/>
          </a:xfrm>
          <a:custGeom>
            <a:avLst/>
            <a:gdLst/>
            <a:ahLst/>
            <a:cxnLst/>
            <a:rect r="r" b="b" t="t" l="l"/>
            <a:pathLst>
              <a:path h="15201134" w="16895768">
                <a:moveTo>
                  <a:pt x="0" y="0"/>
                </a:moveTo>
                <a:lnTo>
                  <a:pt x="16895768" y="0"/>
                </a:lnTo>
                <a:lnTo>
                  <a:pt x="16895768" y="15201134"/>
                </a:lnTo>
                <a:lnTo>
                  <a:pt x="0" y="152011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608" t="-13066" r="-18237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480632" y="-280632"/>
            <a:ext cx="18045432" cy="15629029"/>
            <a:chOff x="0" y="0"/>
            <a:chExt cx="6202680" cy="53721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202680" cy="5372100"/>
            </a:xfrm>
            <a:custGeom>
              <a:avLst/>
              <a:gdLst/>
              <a:ahLst/>
              <a:cxnLst/>
              <a:rect r="r" b="b" t="t" l="l"/>
              <a:pathLst>
                <a:path h="5372100" w="620268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FAFAFA"/>
            </a:solidFill>
          </p:spPr>
        </p:sp>
      </p:grpSp>
      <p:sp>
        <p:nvSpPr>
          <p:cNvPr name="AutoShape 5" id="5"/>
          <p:cNvSpPr/>
          <p:nvPr/>
        </p:nvSpPr>
        <p:spPr>
          <a:xfrm rot="5407090">
            <a:off x="13717848" y="5987479"/>
            <a:ext cx="25942" cy="7833107"/>
          </a:xfrm>
          <a:prstGeom prst="rect">
            <a:avLst/>
          </a:prstGeom>
          <a:solidFill>
            <a:srgbClr val="CDA63C"/>
          </a:solidFill>
        </p:spPr>
      </p:sp>
      <p:sp>
        <p:nvSpPr>
          <p:cNvPr name="AutoShape 6" id="6"/>
          <p:cNvSpPr/>
          <p:nvPr/>
        </p:nvSpPr>
        <p:spPr>
          <a:xfrm rot="5407090">
            <a:off x="14285642" y="-878910"/>
            <a:ext cx="28561" cy="3235121"/>
          </a:xfrm>
          <a:prstGeom prst="rect">
            <a:avLst/>
          </a:prstGeom>
          <a:solidFill>
            <a:srgbClr val="CDA63C"/>
          </a:solidFill>
        </p:spPr>
      </p:sp>
      <p:grpSp>
        <p:nvGrpSpPr>
          <p:cNvPr name="Group 7" id="7"/>
          <p:cNvGrpSpPr/>
          <p:nvPr/>
        </p:nvGrpSpPr>
        <p:grpSpPr>
          <a:xfrm rot="0">
            <a:off x="16265715" y="656619"/>
            <a:ext cx="955485" cy="218188"/>
            <a:chOff x="0" y="0"/>
            <a:chExt cx="1273980" cy="290918"/>
          </a:xfrm>
        </p:grpSpPr>
        <p:grpSp>
          <p:nvGrpSpPr>
            <p:cNvPr name="Group 8" id="8"/>
            <p:cNvGrpSpPr>
              <a:grpSpLocks noChangeAspect="true"/>
            </p:cNvGrpSpPr>
            <p:nvPr/>
          </p:nvGrpSpPr>
          <p:grpSpPr>
            <a:xfrm rot="0">
              <a:off x="983062" y="0"/>
              <a:ext cx="290918" cy="290918"/>
              <a:chOff x="0" y="0"/>
              <a:chExt cx="1708150" cy="1708150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1708150" cy="1708150"/>
              </a:xfrm>
              <a:custGeom>
                <a:avLst/>
                <a:gdLst/>
                <a:ahLst/>
                <a:cxnLst/>
                <a:rect r="r" b="b" t="t" l="l"/>
                <a:pathLst>
                  <a:path h="1708150" w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name="Group 10" id="10"/>
            <p:cNvGrpSpPr>
              <a:grpSpLocks noChangeAspect="true"/>
            </p:cNvGrpSpPr>
            <p:nvPr/>
          </p:nvGrpSpPr>
          <p:grpSpPr>
            <a:xfrm rot="0">
              <a:off x="489944" y="0"/>
              <a:ext cx="290918" cy="290918"/>
              <a:chOff x="0" y="0"/>
              <a:chExt cx="1708150" cy="1708150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1708150" cy="1708150"/>
              </a:xfrm>
              <a:custGeom>
                <a:avLst/>
                <a:gdLst/>
                <a:ahLst/>
                <a:cxnLst/>
                <a:rect r="r" b="b" t="t" l="l"/>
                <a:pathLst>
                  <a:path h="1708150" w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name="Group 12" id="12"/>
            <p:cNvGrpSpPr/>
            <p:nvPr/>
          </p:nvGrpSpPr>
          <p:grpSpPr>
            <a:xfrm rot="0">
              <a:off x="0" y="1587"/>
              <a:ext cx="287744" cy="287744"/>
              <a:chOff x="0" y="0"/>
              <a:chExt cx="6350000" cy="6350000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DA63C"/>
              </a:solidFill>
            </p:spPr>
          </p:sp>
        </p:grpSp>
      </p:grpSp>
      <p:sp>
        <p:nvSpPr>
          <p:cNvPr name="Freeform 14" id="14"/>
          <p:cNvSpPr/>
          <p:nvPr/>
        </p:nvSpPr>
        <p:spPr>
          <a:xfrm flipH="false" flipV="false" rot="0">
            <a:off x="12025880" y="3198121"/>
            <a:ext cx="4310550" cy="1945379"/>
          </a:xfrm>
          <a:custGeom>
            <a:avLst/>
            <a:gdLst/>
            <a:ahLst/>
            <a:cxnLst/>
            <a:rect r="r" b="b" t="t" l="l"/>
            <a:pathLst>
              <a:path h="1945379" w="4310550">
                <a:moveTo>
                  <a:pt x="0" y="0"/>
                </a:moveTo>
                <a:lnTo>
                  <a:pt x="4310550" y="0"/>
                </a:lnTo>
                <a:lnTo>
                  <a:pt x="4310550" y="1945379"/>
                </a:lnTo>
                <a:lnTo>
                  <a:pt x="0" y="19453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2025880" y="2170260"/>
            <a:ext cx="5477468" cy="3475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55"/>
              </a:lnSpc>
            </a:pPr>
            <a:r>
              <a:rPr lang="en-US" sz="2196" spc="707">
                <a:solidFill>
                  <a:srgbClr val="7E6B73">
                    <a:alpha val="85882"/>
                  </a:srgbClr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PORTFOLIO MARKI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1826507" y="5749410"/>
            <a:ext cx="5281814" cy="32605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85"/>
              </a:lnSpc>
              <a:spcBef>
                <a:spcPct val="0"/>
              </a:spcBef>
            </a:pPr>
            <a:r>
              <a:rPr lang="en-US" sz="2610" spc="313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Najlepszy do polskich dań</a:t>
            </a:r>
          </a:p>
          <a:p>
            <a:pPr algn="l">
              <a:lnSpc>
                <a:spcPts val="3185"/>
              </a:lnSpc>
              <a:spcBef>
                <a:spcPct val="0"/>
              </a:spcBef>
            </a:pPr>
          </a:p>
          <a:p>
            <a:pPr algn="l">
              <a:lnSpc>
                <a:spcPts val="2819"/>
              </a:lnSpc>
              <a:spcBef>
                <a:spcPct val="0"/>
              </a:spcBef>
            </a:pPr>
            <a:r>
              <a:rPr lang="en-US" sz="2310" spc="277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Jedna z flagowych marek, kojarzona z tradycyjną kuchnią polską, najchętniej kupowana przyprawa uniwersalna w Polsce, </a:t>
            </a:r>
          </a:p>
          <a:p>
            <a:pPr algn="l">
              <a:lnSpc>
                <a:spcPts val="2819"/>
              </a:lnSpc>
              <a:spcBef>
                <a:spcPct val="0"/>
              </a:spcBef>
            </a:pPr>
            <a:r>
              <a:rPr lang="en-US" sz="2310" spc="277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jak i w wielu krajach Europy.</a:t>
            </a:r>
          </a:p>
          <a:p>
            <a:pPr algn="l">
              <a:lnSpc>
                <a:spcPts val="2819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1028700" y="4093484"/>
            <a:ext cx="6350146" cy="3372455"/>
          </a:xfrm>
          <a:prstGeom prst="rect">
            <a:avLst/>
          </a:prstGeom>
          <a:solidFill>
            <a:srgbClr val="CBAE56">
              <a:alpha val="17647"/>
            </a:srgbClr>
          </a:solidFill>
        </p:spPr>
      </p:sp>
      <p:grpSp>
        <p:nvGrpSpPr>
          <p:cNvPr name="Group 3" id="3"/>
          <p:cNvGrpSpPr/>
          <p:nvPr/>
        </p:nvGrpSpPr>
        <p:grpSpPr>
          <a:xfrm rot="0">
            <a:off x="282947" y="9145742"/>
            <a:ext cx="907930" cy="907930"/>
            <a:chOff x="0" y="0"/>
            <a:chExt cx="1210574" cy="1210574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1210574" cy="1210574"/>
              <a:chOff x="0" y="0"/>
              <a:chExt cx="6350000" cy="6350000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5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5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DA63C">
                  <a:alpha val="38824"/>
                </a:srgbClr>
              </a:solidFill>
            </p:spPr>
          </p:sp>
        </p:grpSp>
        <p:sp>
          <p:nvSpPr>
            <p:cNvPr name="TextBox 6" id="6"/>
            <p:cNvSpPr txBox="true"/>
            <p:nvPr/>
          </p:nvSpPr>
          <p:spPr>
            <a:xfrm rot="0">
              <a:off x="0" y="286830"/>
              <a:ext cx="1210574" cy="72558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637"/>
                </a:lnSpc>
              </a:pPr>
              <a:r>
                <a:rPr lang="en-US" sz="3306">
                  <a:solidFill>
                    <a:srgbClr val="FAFAFA"/>
                  </a:solidFill>
                  <a:latin typeface="Overpass Light Bold"/>
                  <a:ea typeface="Overpass Light Bold"/>
                  <a:cs typeface="Overpass Light Bold"/>
                  <a:sym typeface="Overpass Light Bold"/>
                </a:rPr>
                <a:t>14</a:t>
              </a:r>
            </a:p>
          </p:txBody>
        </p:sp>
      </p:grpSp>
      <p:sp>
        <p:nvSpPr>
          <p:cNvPr name="AutoShape 7" id="7"/>
          <p:cNvSpPr/>
          <p:nvPr/>
        </p:nvSpPr>
        <p:spPr>
          <a:xfrm rot="5407090">
            <a:off x="10951038" y="-6054824"/>
            <a:ext cx="24722" cy="13636630"/>
          </a:xfrm>
          <a:prstGeom prst="rect">
            <a:avLst/>
          </a:prstGeom>
          <a:solidFill>
            <a:srgbClr val="CDA63C"/>
          </a:solidFill>
        </p:spPr>
      </p:sp>
      <p:sp>
        <p:nvSpPr>
          <p:cNvPr name="AutoShape 8" id="8"/>
          <p:cNvSpPr/>
          <p:nvPr/>
        </p:nvSpPr>
        <p:spPr>
          <a:xfrm rot="5400000">
            <a:off x="5022749" y="6385895"/>
            <a:ext cx="9525" cy="7222897"/>
          </a:xfrm>
          <a:prstGeom prst="rect">
            <a:avLst/>
          </a:prstGeom>
          <a:solidFill>
            <a:srgbClr val="CDA63C"/>
          </a:solidFill>
        </p:spPr>
      </p:sp>
      <p:grpSp>
        <p:nvGrpSpPr>
          <p:cNvPr name="Group 9" id="9"/>
          <p:cNvGrpSpPr/>
          <p:nvPr/>
        </p:nvGrpSpPr>
        <p:grpSpPr>
          <a:xfrm rot="-10800000">
            <a:off x="1416064" y="9599707"/>
            <a:ext cx="955485" cy="218188"/>
            <a:chOff x="0" y="0"/>
            <a:chExt cx="1273980" cy="290918"/>
          </a:xfrm>
        </p:grpSpPr>
        <p:grpSp>
          <p:nvGrpSpPr>
            <p:cNvPr name="Group 10" id="10"/>
            <p:cNvGrpSpPr>
              <a:grpSpLocks noChangeAspect="true"/>
            </p:cNvGrpSpPr>
            <p:nvPr/>
          </p:nvGrpSpPr>
          <p:grpSpPr>
            <a:xfrm rot="0">
              <a:off x="983062" y="0"/>
              <a:ext cx="290918" cy="290918"/>
              <a:chOff x="0" y="0"/>
              <a:chExt cx="1708150" cy="1708150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1708150" cy="1708150"/>
              </a:xfrm>
              <a:custGeom>
                <a:avLst/>
                <a:gdLst/>
                <a:ahLst/>
                <a:cxnLst/>
                <a:rect r="r" b="b" t="t" l="l"/>
                <a:pathLst>
                  <a:path h="1708150" w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name="Group 12" id="12"/>
            <p:cNvGrpSpPr>
              <a:grpSpLocks noChangeAspect="true"/>
            </p:cNvGrpSpPr>
            <p:nvPr/>
          </p:nvGrpSpPr>
          <p:grpSpPr>
            <a:xfrm rot="0">
              <a:off x="0" y="0"/>
              <a:ext cx="290918" cy="290918"/>
              <a:chOff x="0" y="0"/>
              <a:chExt cx="1708150" cy="1708150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1708150" cy="1708150"/>
              </a:xfrm>
              <a:custGeom>
                <a:avLst/>
                <a:gdLst/>
                <a:ahLst/>
                <a:cxnLst/>
                <a:rect r="r" b="b" t="t" l="l"/>
                <a:pathLst>
                  <a:path h="1708150" w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name="Group 14" id="14"/>
            <p:cNvGrpSpPr/>
            <p:nvPr/>
          </p:nvGrpSpPr>
          <p:grpSpPr>
            <a:xfrm rot="0">
              <a:off x="493118" y="1587"/>
              <a:ext cx="287744" cy="287744"/>
              <a:chOff x="0" y="0"/>
              <a:chExt cx="6350000" cy="6350000"/>
            </a:xfrm>
          </p:grpSpPr>
          <p:sp>
            <p:nvSpPr>
              <p:cNvPr name="Freeform 15" id="15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DA63C"/>
              </a:solidFill>
            </p:spPr>
          </p:sp>
        </p:grpSp>
      </p:grpSp>
      <p:sp>
        <p:nvSpPr>
          <p:cNvPr name="TextBox 16" id="16"/>
          <p:cNvSpPr txBox="true"/>
          <p:nvPr/>
        </p:nvSpPr>
        <p:spPr>
          <a:xfrm rot="0">
            <a:off x="1246397" y="4424193"/>
            <a:ext cx="5846122" cy="26033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4"/>
              </a:lnSpc>
            </a:pPr>
            <a:r>
              <a:rPr lang="en-US" sz="2496" spc="79">
                <a:solidFill>
                  <a:srgbClr val="4D4A46"/>
                </a:solidFill>
                <a:latin typeface="Montserrat 2"/>
                <a:ea typeface="Montserrat 2"/>
                <a:cs typeface="Montserrat 2"/>
                <a:sym typeface="Montserrat 2"/>
              </a:rPr>
              <a:t>Kucharek to lider rynku przypraw w Polsce</a:t>
            </a:r>
            <a:r>
              <a:rPr lang="en-US" sz="2496" spc="79">
                <a:solidFill>
                  <a:srgbClr val="4D4A46"/>
                </a:solidFill>
                <a:latin typeface="Montserrat 2"/>
                <a:ea typeface="Montserrat 2"/>
                <a:cs typeface="Montserrat 2"/>
                <a:sym typeface="Montserrat 2"/>
              </a:rPr>
              <a:t> w kategorii przyprawy uniwersalne  z ponad 10% przewagą nad najbliższym  konkurentem. </a:t>
            </a:r>
          </a:p>
          <a:p>
            <a:pPr algn="l">
              <a:lnSpc>
                <a:spcPts val="3494"/>
              </a:lnSpc>
            </a:pPr>
          </a:p>
        </p:txBody>
      </p:sp>
      <p:sp>
        <p:nvSpPr>
          <p:cNvPr name="TextBox 17" id="17"/>
          <p:cNvSpPr txBox="true"/>
          <p:nvPr/>
        </p:nvSpPr>
        <p:spPr>
          <a:xfrm rot="0">
            <a:off x="4145073" y="856590"/>
            <a:ext cx="12718583" cy="457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spc="216">
                <a:solidFill>
                  <a:srgbClr val="4D4A46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MARKA KUCHAREK NA RYNKU PRZYPRAW W POLSCE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0963365" y="2186506"/>
            <a:ext cx="1003618" cy="8000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02"/>
              </a:lnSpc>
            </a:pPr>
            <a:r>
              <a:rPr lang="en-US" sz="1502">
                <a:solidFill>
                  <a:srgbClr val="000000"/>
                </a:solidFill>
                <a:latin typeface="Montserrat 1"/>
                <a:ea typeface="Montserrat 1"/>
                <a:cs typeface="Montserrat 1"/>
                <a:sym typeface="Montserrat 1"/>
              </a:rPr>
              <a:t>Warzywko</a:t>
            </a:r>
          </a:p>
          <a:p>
            <a:pPr algn="ctr">
              <a:lnSpc>
                <a:spcPts val="2102"/>
              </a:lnSpc>
            </a:pPr>
            <a:r>
              <a:rPr lang="en-US" sz="1502">
                <a:solidFill>
                  <a:srgbClr val="000000"/>
                </a:solidFill>
                <a:latin typeface="Montserrat 1"/>
                <a:ea typeface="Montserrat 1"/>
                <a:cs typeface="Montserrat 1"/>
                <a:sym typeface="Montserrat 1"/>
              </a:rPr>
              <a:t>1,3%</a:t>
            </a:r>
          </a:p>
          <a:p>
            <a:pPr algn="ctr">
              <a:lnSpc>
                <a:spcPts val="2102"/>
              </a:lnSpc>
            </a:pPr>
          </a:p>
        </p:txBody>
      </p:sp>
      <p:pic>
        <p:nvPicPr>
          <p:cNvPr name="Picture 19" id="19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8091658" y="1865365"/>
            <a:ext cx="8874596" cy="7653761"/>
          </a:xfrm>
          <a:prstGeom prst="rect">
            <a:avLst/>
          </a:prstGeom>
        </p:spPr>
      </p:pic>
      <p:sp>
        <p:nvSpPr>
          <p:cNvPr name="TextBox 20" id="20"/>
          <p:cNvSpPr txBox="true"/>
          <p:nvPr/>
        </p:nvSpPr>
        <p:spPr>
          <a:xfrm rot="0">
            <a:off x="5924902" y="9016142"/>
            <a:ext cx="11080543" cy="11385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819"/>
              </a:lnSpc>
            </a:pPr>
            <a:r>
              <a:rPr lang="en-US" sz="1299" spc="103">
                <a:solidFill>
                  <a:srgbClr val="4D4A46"/>
                </a:solidFill>
                <a:latin typeface="Montserrat 1"/>
                <a:ea typeface="Montserrat 1"/>
                <a:cs typeface="Montserrat 1"/>
                <a:sym typeface="Montserrat 1"/>
              </a:rPr>
              <a:t>ŹRÓDŁO: “Prymat za NielsenIQ” – Panel Handlu Detalicznego, rynek: </a:t>
            </a:r>
          </a:p>
          <a:p>
            <a:pPr algn="r">
              <a:lnSpc>
                <a:spcPts val="1819"/>
              </a:lnSpc>
            </a:pPr>
            <a:r>
              <a:rPr lang="en-US" sz="1299" spc="103">
                <a:solidFill>
                  <a:srgbClr val="4D4A46"/>
                </a:solidFill>
                <a:latin typeface="Montserrat 1"/>
                <a:ea typeface="Montserrat 1"/>
                <a:cs typeface="Montserrat 1"/>
                <a:sym typeface="Montserrat 1"/>
              </a:rPr>
              <a:t>Cała Polska (Food) z Dino, sprzedaż w kilogramach, okres tydzień 27 - tydzień 30 2025, </a:t>
            </a:r>
          </a:p>
          <a:p>
            <a:pPr algn="r">
              <a:lnSpc>
                <a:spcPts val="1819"/>
              </a:lnSpc>
            </a:pPr>
            <a:r>
              <a:rPr lang="en-US" sz="1299" spc="103">
                <a:solidFill>
                  <a:srgbClr val="4D4A46"/>
                </a:solidFill>
                <a:latin typeface="Montserrat 1"/>
                <a:ea typeface="Montserrat 1"/>
                <a:cs typeface="Montserrat 1"/>
                <a:sym typeface="Montserrat 1"/>
              </a:rPr>
              <a:t>kategoria: Przyprawy, segment: Przyprawy uniwersalne.</a:t>
            </a:r>
          </a:p>
          <a:p>
            <a:pPr algn="r">
              <a:lnSpc>
                <a:spcPts val="1819"/>
              </a:lnSpc>
            </a:pPr>
            <a:r>
              <a:rPr lang="en-US" sz="1299" spc="103">
                <a:solidFill>
                  <a:srgbClr val="4D4A46"/>
                </a:solidFill>
                <a:latin typeface="Montserrat 1"/>
                <a:ea typeface="Montserrat 1"/>
                <a:cs typeface="Montserrat 1"/>
                <a:sym typeface="Montserrat 1"/>
              </a:rPr>
              <a:t>.</a:t>
            </a:r>
          </a:p>
          <a:p>
            <a:pPr algn="r">
              <a:lnSpc>
                <a:spcPts val="1819"/>
              </a:lnSpc>
            </a:pPr>
          </a:p>
        </p:txBody>
      </p:sp>
      <p:sp>
        <p:nvSpPr>
          <p:cNvPr name="Freeform 21" id="21"/>
          <p:cNvSpPr/>
          <p:nvPr/>
        </p:nvSpPr>
        <p:spPr>
          <a:xfrm flipH="false" flipV="false" rot="0">
            <a:off x="1028700" y="496777"/>
            <a:ext cx="2607599" cy="1176826"/>
          </a:xfrm>
          <a:custGeom>
            <a:avLst/>
            <a:gdLst/>
            <a:ahLst/>
            <a:cxnLst/>
            <a:rect r="r" b="b" t="t" l="l"/>
            <a:pathLst>
              <a:path h="1176826" w="2607599">
                <a:moveTo>
                  <a:pt x="0" y="0"/>
                </a:moveTo>
                <a:lnTo>
                  <a:pt x="2607599" y="0"/>
                </a:lnTo>
                <a:lnTo>
                  <a:pt x="2607599" y="1176826"/>
                </a:lnTo>
                <a:lnTo>
                  <a:pt x="0" y="11768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009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789034" y="-312829"/>
            <a:ext cx="18045432" cy="15629029"/>
            <a:chOff x="0" y="0"/>
            <a:chExt cx="6202680" cy="53721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202680" cy="5372100"/>
            </a:xfrm>
            <a:custGeom>
              <a:avLst/>
              <a:gdLst/>
              <a:ahLst/>
              <a:cxnLst/>
              <a:rect r="r" b="b" t="t" l="l"/>
              <a:pathLst>
                <a:path h="5372100" w="620268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FAFAFA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16265715" y="656619"/>
            <a:ext cx="955485" cy="218188"/>
            <a:chOff x="0" y="0"/>
            <a:chExt cx="1273980" cy="290918"/>
          </a:xfrm>
        </p:grpSpPr>
        <p:grpSp>
          <p:nvGrpSpPr>
            <p:cNvPr name="Group 6" id="6"/>
            <p:cNvGrpSpPr>
              <a:grpSpLocks noChangeAspect="true"/>
            </p:cNvGrpSpPr>
            <p:nvPr/>
          </p:nvGrpSpPr>
          <p:grpSpPr>
            <a:xfrm rot="0">
              <a:off x="983062" y="0"/>
              <a:ext cx="290918" cy="290918"/>
              <a:chOff x="0" y="0"/>
              <a:chExt cx="1708150" cy="1708150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1708150" cy="1708150"/>
              </a:xfrm>
              <a:custGeom>
                <a:avLst/>
                <a:gdLst/>
                <a:ahLst/>
                <a:cxnLst/>
                <a:rect r="r" b="b" t="t" l="l"/>
                <a:pathLst>
                  <a:path h="1708150" w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name="Group 8" id="8"/>
            <p:cNvGrpSpPr>
              <a:grpSpLocks noChangeAspect="true"/>
            </p:cNvGrpSpPr>
            <p:nvPr/>
          </p:nvGrpSpPr>
          <p:grpSpPr>
            <a:xfrm rot="0">
              <a:off x="489944" y="0"/>
              <a:ext cx="290918" cy="290918"/>
              <a:chOff x="0" y="0"/>
              <a:chExt cx="1708150" cy="1708150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1708150" cy="1708150"/>
              </a:xfrm>
              <a:custGeom>
                <a:avLst/>
                <a:gdLst/>
                <a:ahLst/>
                <a:cxnLst/>
                <a:rect r="r" b="b" t="t" l="l"/>
                <a:pathLst>
                  <a:path h="1708150" w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name="Group 10" id="10"/>
            <p:cNvGrpSpPr/>
            <p:nvPr/>
          </p:nvGrpSpPr>
          <p:grpSpPr>
            <a:xfrm rot="0">
              <a:off x="0" y="1587"/>
              <a:ext cx="287744" cy="287744"/>
              <a:chOff x="0" y="0"/>
              <a:chExt cx="6350000" cy="6350000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DA63C"/>
              </a:solidFill>
            </p:spPr>
          </p:sp>
        </p:grpSp>
      </p:grpSp>
      <p:sp>
        <p:nvSpPr>
          <p:cNvPr name="AutoShape 12" id="12"/>
          <p:cNvSpPr/>
          <p:nvPr/>
        </p:nvSpPr>
        <p:spPr>
          <a:xfrm rot="5407090">
            <a:off x="14517231" y="-816619"/>
            <a:ext cx="14581" cy="3118670"/>
          </a:xfrm>
          <a:prstGeom prst="rect">
            <a:avLst/>
          </a:prstGeom>
          <a:solidFill>
            <a:srgbClr val="CDA63C"/>
          </a:solidFill>
        </p:spPr>
      </p:sp>
      <p:sp>
        <p:nvSpPr>
          <p:cNvPr name="AutoShape 13" id="13"/>
          <p:cNvSpPr/>
          <p:nvPr/>
        </p:nvSpPr>
        <p:spPr>
          <a:xfrm rot="5407090">
            <a:off x="14047554" y="5982825"/>
            <a:ext cx="24050" cy="7804315"/>
          </a:xfrm>
          <a:prstGeom prst="rect">
            <a:avLst/>
          </a:prstGeom>
          <a:solidFill>
            <a:srgbClr val="CDA63C"/>
          </a:solidFill>
        </p:spPr>
      </p:sp>
      <p:sp>
        <p:nvSpPr>
          <p:cNvPr name="Freeform 14" id="14"/>
          <p:cNvSpPr/>
          <p:nvPr/>
        </p:nvSpPr>
        <p:spPr>
          <a:xfrm flipH="false" flipV="false" rot="0">
            <a:off x="13141630" y="2428044"/>
            <a:ext cx="3008913" cy="2288969"/>
          </a:xfrm>
          <a:custGeom>
            <a:avLst/>
            <a:gdLst/>
            <a:ahLst/>
            <a:cxnLst/>
            <a:rect r="r" b="b" t="t" l="l"/>
            <a:pathLst>
              <a:path h="2288969" w="3008913">
                <a:moveTo>
                  <a:pt x="0" y="0"/>
                </a:moveTo>
                <a:lnTo>
                  <a:pt x="3008913" y="0"/>
                </a:lnTo>
                <a:lnTo>
                  <a:pt x="3008913" y="2288969"/>
                </a:lnTo>
                <a:lnTo>
                  <a:pt x="0" y="22889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2025880" y="2162712"/>
            <a:ext cx="5477468" cy="3626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55"/>
              </a:lnSpc>
            </a:pPr>
            <a:r>
              <a:rPr lang="en-US" b="true" sz="2196" spc="707">
                <a:solidFill>
                  <a:srgbClr val="7E6B73">
                    <a:alpha val="85882"/>
                  </a:srgbClr>
                </a:solidFill>
                <a:latin typeface="Montserrat Light Bold"/>
                <a:ea typeface="Montserrat Light Bold"/>
                <a:cs typeface="Montserrat Light Bold"/>
                <a:sym typeface="Montserrat Light Bold"/>
              </a:rPr>
              <a:t>PORTFOLIO MARKI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2059074" y="5046809"/>
            <a:ext cx="5281814" cy="43181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85"/>
              </a:lnSpc>
            </a:pPr>
            <a:r>
              <a:rPr lang="en-US" sz="2610" spc="208" b="true">
                <a:solidFill>
                  <a:srgbClr val="000000"/>
                </a:solidFill>
                <a:latin typeface="Montserrat Light Bold"/>
                <a:ea typeface="Montserrat Light Bold"/>
                <a:cs typeface="Montserrat Light Bold"/>
                <a:sym typeface="Montserrat Light Bold"/>
              </a:rPr>
              <a:t>Profesjonaliści w kuchni!</a:t>
            </a:r>
          </a:p>
          <a:p>
            <a:pPr algn="l">
              <a:lnSpc>
                <a:spcPts val="3185"/>
              </a:lnSpc>
            </a:pPr>
          </a:p>
          <a:p>
            <a:pPr algn="l">
              <a:lnSpc>
                <a:spcPts val="3185"/>
              </a:lnSpc>
            </a:pPr>
          </a:p>
          <a:p>
            <a:pPr algn="l">
              <a:lnSpc>
                <a:spcPts val="3185"/>
              </a:lnSpc>
            </a:pPr>
            <a:r>
              <a:rPr lang="en-US" sz="2610" spc="208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Oferta specjalistyczna skupiająca najlepsze produkty z kilku</a:t>
            </a:r>
          </a:p>
          <a:p>
            <a:pPr algn="l">
              <a:lnSpc>
                <a:spcPts val="3185"/>
              </a:lnSpc>
            </a:pPr>
            <a:r>
              <a:rPr lang="en-US" sz="2610" spc="208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kategorii przeznaczona </a:t>
            </a:r>
          </a:p>
          <a:p>
            <a:pPr algn="l">
              <a:lnSpc>
                <a:spcPts val="3185"/>
              </a:lnSpc>
            </a:pPr>
            <a:r>
              <a:rPr lang="en-US" sz="2610" spc="208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dla sektora HoReCa, </a:t>
            </a:r>
          </a:p>
          <a:p>
            <a:pPr algn="l">
              <a:lnSpc>
                <a:spcPts val="3185"/>
              </a:lnSpc>
            </a:pPr>
            <a:r>
              <a:rPr lang="en-US" sz="2610" spc="208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stworzona dla kucharzy.</a:t>
            </a:r>
          </a:p>
          <a:p>
            <a:pPr algn="l">
              <a:lnSpc>
                <a:spcPts val="2819"/>
              </a:lnSpc>
            </a:pPr>
            <a:r>
              <a:rPr lang="en-US" sz="2310" spc="184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 </a:t>
            </a:r>
          </a:p>
          <a:p>
            <a:pPr algn="l">
              <a:lnSpc>
                <a:spcPts val="2806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5407090">
            <a:off x="10951038" y="-6054824"/>
            <a:ext cx="24722" cy="13636630"/>
          </a:xfrm>
          <a:prstGeom prst="rect">
            <a:avLst/>
          </a:prstGeom>
          <a:solidFill>
            <a:srgbClr val="CDA63C"/>
          </a:solidFill>
        </p:spPr>
      </p:sp>
      <p:sp>
        <p:nvSpPr>
          <p:cNvPr name="AutoShape 3" id="3"/>
          <p:cNvSpPr/>
          <p:nvPr/>
        </p:nvSpPr>
        <p:spPr>
          <a:xfrm rot="5407090">
            <a:off x="9721433" y="1609593"/>
            <a:ext cx="28775" cy="16528060"/>
          </a:xfrm>
          <a:prstGeom prst="rect">
            <a:avLst/>
          </a:prstGeom>
          <a:solidFill>
            <a:srgbClr val="CDA63C"/>
          </a:solidFill>
        </p:spPr>
      </p:sp>
      <p:grpSp>
        <p:nvGrpSpPr>
          <p:cNvPr name="Group 4" id="4"/>
          <p:cNvGrpSpPr/>
          <p:nvPr/>
        </p:nvGrpSpPr>
        <p:grpSpPr>
          <a:xfrm rot="-10800000">
            <a:off x="1471833" y="9490613"/>
            <a:ext cx="955485" cy="218188"/>
            <a:chOff x="0" y="0"/>
            <a:chExt cx="1273980" cy="290918"/>
          </a:xfrm>
        </p:grpSpPr>
        <p:grpSp>
          <p:nvGrpSpPr>
            <p:cNvPr name="Group 5" id="5"/>
            <p:cNvGrpSpPr>
              <a:grpSpLocks noChangeAspect="true"/>
            </p:cNvGrpSpPr>
            <p:nvPr/>
          </p:nvGrpSpPr>
          <p:grpSpPr>
            <a:xfrm rot="0">
              <a:off x="983062" y="0"/>
              <a:ext cx="290918" cy="290918"/>
              <a:chOff x="0" y="0"/>
              <a:chExt cx="1708150" cy="1708150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0" y="0"/>
                <a:ext cx="1708150" cy="1708150"/>
              </a:xfrm>
              <a:custGeom>
                <a:avLst/>
                <a:gdLst/>
                <a:ahLst/>
                <a:cxnLst/>
                <a:rect r="r" b="b" t="t" l="l"/>
                <a:pathLst>
                  <a:path h="1708150" w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name="Group 7" id="7"/>
            <p:cNvGrpSpPr>
              <a:grpSpLocks noChangeAspect="true"/>
            </p:cNvGrpSpPr>
            <p:nvPr/>
          </p:nvGrpSpPr>
          <p:grpSpPr>
            <a:xfrm rot="0">
              <a:off x="489944" y="0"/>
              <a:ext cx="290918" cy="290918"/>
              <a:chOff x="0" y="0"/>
              <a:chExt cx="1708150" cy="1708150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1708150" cy="1708150"/>
              </a:xfrm>
              <a:custGeom>
                <a:avLst/>
                <a:gdLst/>
                <a:ahLst/>
                <a:cxnLst/>
                <a:rect r="r" b="b" t="t" l="l"/>
                <a:pathLst>
                  <a:path h="1708150" w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name="Group 9" id="9"/>
            <p:cNvGrpSpPr/>
            <p:nvPr/>
          </p:nvGrpSpPr>
          <p:grpSpPr>
            <a:xfrm rot="0">
              <a:off x="0" y="1587"/>
              <a:ext cx="287744" cy="287744"/>
              <a:chOff x="0" y="0"/>
              <a:chExt cx="6350000" cy="6350000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DA63C"/>
              </a:solidFill>
            </p:spPr>
          </p:sp>
        </p:grpSp>
      </p:grpSp>
      <p:grpSp>
        <p:nvGrpSpPr>
          <p:cNvPr name="Group 11" id="11"/>
          <p:cNvGrpSpPr/>
          <p:nvPr/>
        </p:nvGrpSpPr>
        <p:grpSpPr>
          <a:xfrm rot="0">
            <a:off x="282947" y="9183384"/>
            <a:ext cx="907930" cy="907930"/>
            <a:chOff x="0" y="0"/>
            <a:chExt cx="1210574" cy="1210574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0" y="0"/>
              <a:ext cx="1210574" cy="1210574"/>
              <a:chOff x="0" y="0"/>
              <a:chExt cx="6350000" cy="6350000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5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5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DA63C">
                  <a:alpha val="38824"/>
                </a:srgbClr>
              </a:solidFill>
            </p:spPr>
          </p:sp>
        </p:grpSp>
        <p:sp>
          <p:nvSpPr>
            <p:cNvPr name="TextBox 14" id="14"/>
            <p:cNvSpPr txBox="true"/>
            <p:nvPr/>
          </p:nvSpPr>
          <p:spPr>
            <a:xfrm rot="0">
              <a:off x="0" y="286830"/>
              <a:ext cx="1210574" cy="72558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637"/>
                </a:lnSpc>
              </a:pPr>
              <a:r>
                <a:rPr lang="en-US" sz="3306">
                  <a:solidFill>
                    <a:srgbClr val="FAFAFA"/>
                  </a:solidFill>
                  <a:latin typeface="Overpass Light Bold"/>
                  <a:ea typeface="Overpass Light Bold"/>
                  <a:cs typeface="Overpass Light Bold"/>
                  <a:sym typeface="Overpass Light Bold"/>
                </a:rPr>
                <a:t>19</a:t>
              </a: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7134154" y="1589896"/>
            <a:ext cx="4691978" cy="3495524"/>
          </a:xfrm>
          <a:custGeom>
            <a:avLst/>
            <a:gdLst/>
            <a:ahLst/>
            <a:cxnLst/>
            <a:rect r="r" b="b" t="t" l="l"/>
            <a:pathLst>
              <a:path h="3495524" w="4691978">
                <a:moveTo>
                  <a:pt x="0" y="0"/>
                </a:moveTo>
                <a:lnTo>
                  <a:pt x="4691978" y="0"/>
                </a:lnTo>
                <a:lnTo>
                  <a:pt x="4691978" y="3495524"/>
                </a:lnTo>
                <a:lnTo>
                  <a:pt x="0" y="34955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16" id="16"/>
          <p:cNvGrpSpPr/>
          <p:nvPr/>
        </p:nvGrpSpPr>
        <p:grpSpPr>
          <a:xfrm rot="0">
            <a:off x="14013761" y="6591241"/>
            <a:ext cx="4274239" cy="618096"/>
            <a:chOff x="0" y="0"/>
            <a:chExt cx="5698985" cy="824129"/>
          </a:xfrm>
        </p:grpSpPr>
        <p:sp>
          <p:nvSpPr>
            <p:cNvPr name="TextBox 17" id="17"/>
            <p:cNvSpPr txBox="true"/>
            <p:nvPr/>
          </p:nvSpPr>
          <p:spPr>
            <a:xfrm rot="0">
              <a:off x="0" y="0"/>
              <a:ext cx="5698985" cy="26379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599"/>
                </a:lnSpc>
              </a:pP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0" y="421031"/>
              <a:ext cx="5698985" cy="40309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352"/>
                </a:lnSpc>
              </a:pPr>
              <a:r>
                <a:rPr lang="en-US" sz="2100" spc="-233">
                  <a:solidFill>
                    <a:srgbClr val="000000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MIESZANKI PRZYPRAW </a:t>
              </a:r>
            </a:p>
          </p:txBody>
        </p:sp>
      </p:grpSp>
      <p:sp>
        <p:nvSpPr>
          <p:cNvPr name="Freeform 19" id="19"/>
          <p:cNvSpPr/>
          <p:nvPr/>
        </p:nvSpPr>
        <p:spPr>
          <a:xfrm flipH="false" flipV="false" rot="0">
            <a:off x="681070" y="7486137"/>
            <a:ext cx="3778490" cy="26609"/>
          </a:xfrm>
          <a:custGeom>
            <a:avLst/>
            <a:gdLst/>
            <a:ahLst/>
            <a:cxnLst/>
            <a:rect r="r" b="b" t="t" l="l"/>
            <a:pathLst>
              <a:path h="26609" w="3778490">
                <a:moveTo>
                  <a:pt x="0" y="0"/>
                </a:moveTo>
                <a:lnTo>
                  <a:pt x="3778490" y="0"/>
                </a:lnTo>
                <a:lnTo>
                  <a:pt x="3778490" y="26609"/>
                </a:lnTo>
                <a:lnTo>
                  <a:pt x="0" y="266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7265303" y="9497531"/>
            <a:ext cx="3757395" cy="26461"/>
          </a:xfrm>
          <a:custGeom>
            <a:avLst/>
            <a:gdLst/>
            <a:ahLst/>
            <a:cxnLst/>
            <a:rect r="r" b="b" t="t" l="l"/>
            <a:pathLst>
              <a:path h="26461" w="3757395">
                <a:moveTo>
                  <a:pt x="0" y="0"/>
                </a:moveTo>
                <a:lnTo>
                  <a:pt x="3757394" y="0"/>
                </a:lnTo>
                <a:lnTo>
                  <a:pt x="3757394" y="26460"/>
                </a:lnTo>
                <a:lnTo>
                  <a:pt x="0" y="264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3716507" y="7361357"/>
            <a:ext cx="3757395" cy="26461"/>
          </a:xfrm>
          <a:custGeom>
            <a:avLst/>
            <a:gdLst/>
            <a:ahLst/>
            <a:cxnLst/>
            <a:rect r="r" b="b" t="t" l="l"/>
            <a:pathLst>
              <a:path h="26461" w="3757395">
                <a:moveTo>
                  <a:pt x="0" y="0"/>
                </a:moveTo>
                <a:lnTo>
                  <a:pt x="3757394" y="0"/>
                </a:lnTo>
                <a:lnTo>
                  <a:pt x="3757394" y="26461"/>
                </a:lnTo>
                <a:lnTo>
                  <a:pt x="0" y="264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2427318" y="3102291"/>
            <a:ext cx="3502159" cy="3334056"/>
          </a:xfrm>
          <a:custGeom>
            <a:avLst/>
            <a:gdLst/>
            <a:ahLst/>
            <a:cxnLst/>
            <a:rect r="r" b="b" t="t" l="l"/>
            <a:pathLst>
              <a:path h="3334056" w="3502159">
                <a:moveTo>
                  <a:pt x="0" y="0"/>
                </a:moveTo>
                <a:lnTo>
                  <a:pt x="3502159" y="0"/>
                </a:lnTo>
                <a:lnTo>
                  <a:pt x="3502159" y="3334055"/>
                </a:lnTo>
                <a:lnTo>
                  <a:pt x="0" y="33340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554325" y="3115876"/>
            <a:ext cx="2196965" cy="3498352"/>
          </a:xfrm>
          <a:custGeom>
            <a:avLst/>
            <a:gdLst/>
            <a:ahLst/>
            <a:cxnLst/>
            <a:rect r="r" b="b" t="t" l="l"/>
            <a:pathLst>
              <a:path h="3498352" w="2196965">
                <a:moveTo>
                  <a:pt x="0" y="0"/>
                </a:moveTo>
                <a:lnTo>
                  <a:pt x="2196965" y="0"/>
                </a:lnTo>
                <a:lnTo>
                  <a:pt x="2196965" y="3498351"/>
                </a:lnTo>
                <a:lnTo>
                  <a:pt x="0" y="34983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481625" y="3521023"/>
            <a:ext cx="2284479" cy="3427575"/>
          </a:xfrm>
          <a:custGeom>
            <a:avLst/>
            <a:gdLst/>
            <a:ahLst/>
            <a:cxnLst/>
            <a:rect r="r" b="b" t="t" l="l"/>
            <a:pathLst>
              <a:path h="3427575" w="2284479">
                <a:moveTo>
                  <a:pt x="0" y="0"/>
                </a:moveTo>
                <a:lnTo>
                  <a:pt x="2284479" y="0"/>
                </a:lnTo>
                <a:lnTo>
                  <a:pt x="2284479" y="3427575"/>
                </a:lnTo>
                <a:lnTo>
                  <a:pt x="0" y="34275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3306849" y="3337658"/>
            <a:ext cx="4186597" cy="3610940"/>
          </a:xfrm>
          <a:custGeom>
            <a:avLst/>
            <a:gdLst/>
            <a:ahLst/>
            <a:cxnLst/>
            <a:rect r="r" b="b" t="t" l="l"/>
            <a:pathLst>
              <a:path h="3610940" w="4186597">
                <a:moveTo>
                  <a:pt x="0" y="0"/>
                </a:moveTo>
                <a:lnTo>
                  <a:pt x="4186597" y="0"/>
                </a:lnTo>
                <a:lnTo>
                  <a:pt x="4186597" y="3610940"/>
                </a:lnTo>
                <a:lnTo>
                  <a:pt x="0" y="36109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691742" y="170565"/>
            <a:ext cx="3008913" cy="2288969"/>
          </a:xfrm>
          <a:custGeom>
            <a:avLst/>
            <a:gdLst/>
            <a:ahLst/>
            <a:cxnLst/>
            <a:rect r="r" b="b" t="t" l="l"/>
            <a:pathLst>
              <a:path h="2288969" w="3008913">
                <a:moveTo>
                  <a:pt x="0" y="0"/>
                </a:moveTo>
                <a:lnTo>
                  <a:pt x="3008913" y="0"/>
                </a:lnTo>
                <a:lnTo>
                  <a:pt x="3008913" y="2288970"/>
                </a:lnTo>
                <a:lnTo>
                  <a:pt x="0" y="22889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9314351" y="5854067"/>
            <a:ext cx="2061087" cy="3092403"/>
          </a:xfrm>
          <a:custGeom>
            <a:avLst/>
            <a:gdLst/>
            <a:ahLst/>
            <a:cxnLst/>
            <a:rect r="r" b="b" t="t" l="l"/>
            <a:pathLst>
              <a:path h="3092403" w="2061087">
                <a:moveTo>
                  <a:pt x="0" y="0"/>
                </a:moveTo>
                <a:lnTo>
                  <a:pt x="2061086" y="0"/>
                </a:lnTo>
                <a:lnTo>
                  <a:pt x="2061086" y="3092403"/>
                </a:lnTo>
                <a:lnTo>
                  <a:pt x="0" y="30924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7677957" y="5866518"/>
            <a:ext cx="2044490" cy="3067501"/>
          </a:xfrm>
          <a:custGeom>
            <a:avLst/>
            <a:gdLst/>
            <a:ahLst/>
            <a:cxnLst/>
            <a:rect r="r" b="b" t="t" l="l"/>
            <a:pathLst>
              <a:path h="3067501" w="2044490">
                <a:moveTo>
                  <a:pt x="0" y="0"/>
                </a:moveTo>
                <a:lnTo>
                  <a:pt x="2044490" y="0"/>
                </a:lnTo>
                <a:lnTo>
                  <a:pt x="2044490" y="3067501"/>
                </a:lnTo>
                <a:lnTo>
                  <a:pt x="0" y="306750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29" id="29"/>
          <p:cNvSpPr txBox="true"/>
          <p:nvPr/>
        </p:nvSpPr>
        <p:spPr>
          <a:xfrm rot="0">
            <a:off x="9921954" y="8524605"/>
            <a:ext cx="4274239" cy="197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99"/>
              </a:lnSpc>
            </a:pPr>
          </a:p>
        </p:txBody>
      </p:sp>
      <p:sp>
        <p:nvSpPr>
          <p:cNvPr name="TextBox 30" id="30"/>
          <p:cNvSpPr txBox="true"/>
          <p:nvPr/>
        </p:nvSpPr>
        <p:spPr>
          <a:xfrm rot="0">
            <a:off x="8509473" y="8607184"/>
            <a:ext cx="4274239" cy="197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99"/>
              </a:lnSpc>
            </a:pPr>
          </a:p>
        </p:txBody>
      </p:sp>
      <p:sp>
        <p:nvSpPr>
          <p:cNvPr name="TextBox 31" id="31"/>
          <p:cNvSpPr txBox="true"/>
          <p:nvPr/>
        </p:nvSpPr>
        <p:spPr>
          <a:xfrm rot="0">
            <a:off x="4145073" y="857850"/>
            <a:ext cx="12718583" cy="457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spc="216">
                <a:solidFill>
                  <a:srgbClr val="4D4A46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MARKA KUCHAREK GASTROLINE - PORTFOLIO</a:t>
            </a:r>
          </a:p>
        </p:txBody>
      </p:sp>
      <p:grpSp>
        <p:nvGrpSpPr>
          <p:cNvPr name="Group 32" id="32"/>
          <p:cNvGrpSpPr/>
          <p:nvPr/>
        </p:nvGrpSpPr>
        <p:grpSpPr>
          <a:xfrm rot="0">
            <a:off x="7784835" y="4886423"/>
            <a:ext cx="4274239" cy="618096"/>
            <a:chOff x="0" y="0"/>
            <a:chExt cx="5698985" cy="824129"/>
          </a:xfrm>
        </p:grpSpPr>
        <p:sp>
          <p:nvSpPr>
            <p:cNvPr name="TextBox 33" id="33"/>
            <p:cNvSpPr txBox="true"/>
            <p:nvPr/>
          </p:nvSpPr>
          <p:spPr>
            <a:xfrm rot="0">
              <a:off x="0" y="0"/>
              <a:ext cx="5698985" cy="26379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599"/>
                </a:lnSpc>
              </a:pPr>
            </a:p>
          </p:txBody>
        </p:sp>
        <p:sp>
          <p:nvSpPr>
            <p:cNvPr name="TextBox 34" id="34"/>
            <p:cNvSpPr txBox="true"/>
            <p:nvPr/>
          </p:nvSpPr>
          <p:spPr>
            <a:xfrm rot="0">
              <a:off x="0" y="421031"/>
              <a:ext cx="5698985" cy="40309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352"/>
                </a:lnSpc>
              </a:pPr>
              <a:r>
                <a:rPr lang="en-US" sz="2100" spc="-92">
                  <a:solidFill>
                    <a:srgbClr val="000000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BULIONY, SOSY  I ZUPY</a:t>
              </a:r>
            </a:p>
          </p:txBody>
        </p:sp>
      </p:grpSp>
      <p:sp>
        <p:nvSpPr>
          <p:cNvPr name="TextBox 35" id="35"/>
          <p:cNvSpPr txBox="true"/>
          <p:nvPr/>
        </p:nvSpPr>
        <p:spPr>
          <a:xfrm rot="0">
            <a:off x="7677957" y="5932056"/>
            <a:ext cx="4274239" cy="197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99"/>
              </a:lnSpc>
            </a:pPr>
          </a:p>
        </p:txBody>
      </p:sp>
      <p:grpSp>
        <p:nvGrpSpPr>
          <p:cNvPr name="Group 36" id="36"/>
          <p:cNvGrpSpPr/>
          <p:nvPr/>
        </p:nvGrpSpPr>
        <p:grpSpPr>
          <a:xfrm rot="0">
            <a:off x="681070" y="6769721"/>
            <a:ext cx="4274239" cy="618096"/>
            <a:chOff x="0" y="0"/>
            <a:chExt cx="5698985" cy="824129"/>
          </a:xfrm>
        </p:grpSpPr>
        <p:sp>
          <p:nvSpPr>
            <p:cNvPr name="TextBox 37" id="37"/>
            <p:cNvSpPr txBox="true"/>
            <p:nvPr/>
          </p:nvSpPr>
          <p:spPr>
            <a:xfrm rot="0">
              <a:off x="0" y="0"/>
              <a:ext cx="5698985" cy="26379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599"/>
                </a:lnSpc>
              </a:pPr>
            </a:p>
          </p:txBody>
        </p:sp>
        <p:sp>
          <p:nvSpPr>
            <p:cNvPr name="TextBox 38" id="38"/>
            <p:cNvSpPr txBox="true"/>
            <p:nvPr/>
          </p:nvSpPr>
          <p:spPr>
            <a:xfrm rot="0">
              <a:off x="0" y="421031"/>
              <a:ext cx="5698985" cy="40309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352"/>
                </a:lnSpc>
              </a:pPr>
              <a:r>
                <a:rPr lang="en-US" sz="2100" spc="-161">
                  <a:solidFill>
                    <a:srgbClr val="000000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PRZYPRAWY UNIWERSLANE</a:t>
              </a:r>
            </a:p>
          </p:txBody>
        </p:sp>
      </p:grpSp>
      <p:sp>
        <p:nvSpPr>
          <p:cNvPr name="TextBox 39" id="39"/>
          <p:cNvSpPr txBox="true"/>
          <p:nvPr/>
        </p:nvSpPr>
        <p:spPr>
          <a:xfrm rot="0">
            <a:off x="6689161" y="5656920"/>
            <a:ext cx="4274239" cy="197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99"/>
              </a:lnSpc>
            </a:pPr>
          </a:p>
        </p:txBody>
      </p:sp>
      <p:sp>
        <p:nvSpPr>
          <p:cNvPr name="TextBox 40" id="40"/>
          <p:cNvSpPr txBox="true"/>
          <p:nvPr/>
        </p:nvSpPr>
        <p:spPr>
          <a:xfrm rot="0">
            <a:off x="16999022" y="9445644"/>
            <a:ext cx="770057" cy="4975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b="true" sz="280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22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16999022" y="9210675"/>
            <a:ext cx="770057" cy="4975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b="true" sz="280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28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8017773" y="7110414"/>
            <a:ext cx="4274239" cy="197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99"/>
              </a:lnSpc>
            </a:pPr>
          </a:p>
        </p:txBody>
      </p:sp>
      <p:sp>
        <p:nvSpPr>
          <p:cNvPr name="TextBox 43" id="43"/>
          <p:cNvSpPr txBox="true"/>
          <p:nvPr/>
        </p:nvSpPr>
        <p:spPr>
          <a:xfrm rot="0">
            <a:off x="2866140" y="7845402"/>
            <a:ext cx="4274239" cy="197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99"/>
              </a:lnSpc>
            </a:pPr>
          </a:p>
        </p:txBody>
      </p:sp>
      <p:sp>
        <p:nvSpPr>
          <p:cNvPr name="TextBox 44" id="44"/>
          <p:cNvSpPr txBox="true"/>
          <p:nvPr/>
        </p:nvSpPr>
        <p:spPr>
          <a:xfrm rot="0">
            <a:off x="14231612" y="6658713"/>
            <a:ext cx="4274239" cy="197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99"/>
              </a:lnSpc>
            </a:pPr>
          </a:p>
        </p:txBody>
      </p:sp>
      <p:sp>
        <p:nvSpPr>
          <p:cNvPr name="TextBox 45" id="45"/>
          <p:cNvSpPr txBox="true"/>
          <p:nvPr/>
        </p:nvSpPr>
        <p:spPr>
          <a:xfrm rot="0">
            <a:off x="16999022" y="9210675"/>
            <a:ext cx="770057" cy="4975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b="true" sz="280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28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5880654" y="5984318"/>
            <a:ext cx="4274239" cy="197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99"/>
              </a:lnSpc>
            </a:pPr>
          </a:p>
        </p:txBody>
      </p:sp>
      <p:grpSp>
        <p:nvGrpSpPr>
          <p:cNvPr name="Group 47" id="47"/>
          <p:cNvGrpSpPr/>
          <p:nvPr/>
        </p:nvGrpSpPr>
        <p:grpSpPr>
          <a:xfrm rot="0">
            <a:off x="8367246" y="8789127"/>
            <a:ext cx="4274239" cy="618096"/>
            <a:chOff x="0" y="0"/>
            <a:chExt cx="5698985" cy="824129"/>
          </a:xfrm>
        </p:grpSpPr>
        <p:sp>
          <p:nvSpPr>
            <p:cNvPr name="TextBox 48" id="48"/>
            <p:cNvSpPr txBox="true"/>
            <p:nvPr/>
          </p:nvSpPr>
          <p:spPr>
            <a:xfrm rot="0">
              <a:off x="0" y="0"/>
              <a:ext cx="5698985" cy="26379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599"/>
                </a:lnSpc>
              </a:pPr>
            </a:p>
          </p:txBody>
        </p:sp>
        <p:sp>
          <p:nvSpPr>
            <p:cNvPr name="TextBox 49" id="49"/>
            <p:cNvSpPr txBox="true"/>
            <p:nvPr/>
          </p:nvSpPr>
          <p:spPr>
            <a:xfrm rot="0">
              <a:off x="0" y="421031"/>
              <a:ext cx="5698985" cy="40309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352"/>
                </a:lnSpc>
              </a:pPr>
              <a:r>
                <a:rPr lang="en-US" sz="2100" spc="-92">
                  <a:solidFill>
                    <a:srgbClr val="000000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ZASMAŻKI </a:t>
              </a:r>
            </a:p>
          </p:txBody>
        </p:sp>
      </p:grpSp>
      <p:sp>
        <p:nvSpPr>
          <p:cNvPr name="Freeform 50" id="50"/>
          <p:cNvSpPr/>
          <p:nvPr/>
        </p:nvSpPr>
        <p:spPr>
          <a:xfrm flipH="false" flipV="false" rot="0">
            <a:off x="7435654" y="5571195"/>
            <a:ext cx="3757395" cy="26461"/>
          </a:xfrm>
          <a:custGeom>
            <a:avLst/>
            <a:gdLst/>
            <a:ahLst/>
            <a:cxnLst/>
            <a:rect r="r" b="b" t="t" l="l"/>
            <a:pathLst>
              <a:path h="26461" w="3757395">
                <a:moveTo>
                  <a:pt x="0" y="0"/>
                </a:moveTo>
                <a:lnTo>
                  <a:pt x="3757394" y="0"/>
                </a:lnTo>
                <a:lnTo>
                  <a:pt x="3757394" y="26460"/>
                </a:lnTo>
                <a:lnTo>
                  <a:pt x="0" y="264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5407090">
            <a:off x="10951038" y="-6054824"/>
            <a:ext cx="24722" cy="13636630"/>
          </a:xfrm>
          <a:prstGeom prst="rect">
            <a:avLst/>
          </a:prstGeom>
          <a:solidFill>
            <a:srgbClr val="CDA63C"/>
          </a:solidFill>
        </p:spPr>
      </p:sp>
      <p:sp>
        <p:nvSpPr>
          <p:cNvPr name="AutoShape 3" id="3"/>
          <p:cNvSpPr/>
          <p:nvPr/>
        </p:nvSpPr>
        <p:spPr>
          <a:xfrm rot="5407090">
            <a:off x="9721433" y="1609593"/>
            <a:ext cx="28775" cy="16528060"/>
          </a:xfrm>
          <a:prstGeom prst="rect">
            <a:avLst/>
          </a:prstGeom>
          <a:solidFill>
            <a:srgbClr val="CDA63C"/>
          </a:solidFill>
        </p:spPr>
      </p:sp>
      <p:grpSp>
        <p:nvGrpSpPr>
          <p:cNvPr name="Group 4" id="4"/>
          <p:cNvGrpSpPr/>
          <p:nvPr/>
        </p:nvGrpSpPr>
        <p:grpSpPr>
          <a:xfrm rot="-10800000">
            <a:off x="1471833" y="9490613"/>
            <a:ext cx="955485" cy="218188"/>
            <a:chOff x="0" y="0"/>
            <a:chExt cx="1273980" cy="290918"/>
          </a:xfrm>
        </p:grpSpPr>
        <p:grpSp>
          <p:nvGrpSpPr>
            <p:cNvPr name="Group 5" id="5"/>
            <p:cNvGrpSpPr>
              <a:grpSpLocks noChangeAspect="true"/>
            </p:cNvGrpSpPr>
            <p:nvPr/>
          </p:nvGrpSpPr>
          <p:grpSpPr>
            <a:xfrm rot="0">
              <a:off x="983062" y="0"/>
              <a:ext cx="290918" cy="290918"/>
              <a:chOff x="0" y="0"/>
              <a:chExt cx="1708150" cy="1708150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0" y="0"/>
                <a:ext cx="1708150" cy="1708150"/>
              </a:xfrm>
              <a:custGeom>
                <a:avLst/>
                <a:gdLst/>
                <a:ahLst/>
                <a:cxnLst/>
                <a:rect r="r" b="b" t="t" l="l"/>
                <a:pathLst>
                  <a:path h="1708150" w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name="Group 7" id="7"/>
            <p:cNvGrpSpPr>
              <a:grpSpLocks noChangeAspect="true"/>
            </p:cNvGrpSpPr>
            <p:nvPr/>
          </p:nvGrpSpPr>
          <p:grpSpPr>
            <a:xfrm rot="0">
              <a:off x="489944" y="0"/>
              <a:ext cx="290918" cy="290918"/>
              <a:chOff x="0" y="0"/>
              <a:chExt cx="1708150" cy="1708150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1708150" cy="1708150"/>
              </a:xfrm>
              <a:custGeom>
                <a:avLst/>
                <a:gdLst/>
                <a:ahLst/>
                <a:cxnLst/>
                <a:rect r="r" b="b" t="t" l="l"/>
                <a:pathLst>
                  <a:path h="1708150" w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name="Group 9" id="9"/>
            <p:cNvGrpSpPr/>
            <p:nvPr/>
          </p:nvGrpSpPr>
          <p:grpSpPr>
            <a:xfrm rot="0">
              <a:off x="0" y="1587"/>
              <a:ext cx="287744" cy="287744"/>
              <a:chOff x="0" y="0"/>
              <a:chExt cx="6350000" cy="6350000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DA63C"/>
              </a:solidFill>
            </p:spPr>
          </p:sp>
        </p:grpSp>
      </p:grpSp>
      <p:grpSp>
        <p:nvGrpSpPr>
          <p:cNvPr name="Group 11" id="11"/>
          <p:cNvGrpSpPr/>
          <p:nvPr/>
        </p:nvGrpSpPr>
        <p:grpSpPr>
          <a:xfrm rot="0">
            <a:off x="282947" y="9183384"/>
            <a:ext cx="907930" cy="907930"/>
            <a:chOff x="0" y="0"/>
            <a:chExt cx="1210574" cy="1210574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0" y="0"/>
              <a:ext cx="1210574" cy="1210574"/>
              <a:chOff x="0" y="0"/>
              <a:chExt cx="6350000" cy="6350000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5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5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DA63C">
                  <a:alpha val="38824"/>
                </a:srgbClr>
              </a:solidFill>
            </p:spPr>
          </p:sp>
        </p:grpSp>
        <p:sp>
          <p:nvSpPr>
            <p:cNvPr name="TextBox 14" id="14"/>
            <p:cNvSpPr txBox="true"/>
            <p:nvPr/>
          </p:nvSpPr>
          <p:spPr>
            <a:xfrm rot="0">
              <a:off x="0" y="286830"/>
              <a:ext cx="1210574" cy="72558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637"/>
                </a:lnSpc>
              </a:pPr>
              <a:r>
                <a:rPr lang="en-US" sz="3306">
                  <a:solidFill>
                    <a:srgbClr val="FAFAFA"/>
                  </a:solidFill>
                  <a:latin typeface="Overpass Light Bold"/>
                  <a:ea typeface="Overpass Light Bold"/>
                  <a:cs typeface="Overpass Light Bold"/>
                  <a:sym typeface="Overpass Light Bold"/>
                </a:rPr>
                <a:t>19</a:t>
              </a: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3508673" y="8176599"/>
            <a:ext cx="3778490" cy="122445"/>
          </a:xfrm>
          <a:custGeom>
            <a:avLst/>
            <a:gdLst/>
            <a:ahLst/>
            <a:cxnLst/>
            <a:rect r="r" b="b" t="t" l="l"/>
            <a:pathLst>
              <a:path h="122445" w="3778490">
                <a:moveTo>
                  <a:pt x="0" y="0"/>
                </a:moveTo>
                <a:lnTo>
                  <a:pt x="3778490" y="0"/>
                </a:lnTo>
                <a:lnTo>
                  <a:pt x="3778490" y="122445"/>
                </a:lnTo>
                <a:lnTo>
                  <a:pt x="0" y="1224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0081" t="0" r="-180081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691742" y="170565"/>
            <a:ext cx="3008913" cy="2288969"/>
          </a:xfrm>
          <a:custGeom>
            <a:avLst/>
            <a:gdLst/>
            <a:ahLst/>
            <a:cxnLst/>
            <a:rect r="r" b="b" t="t" l="l"/>
            <a:pathLst>
              <a:path h="2288969" w="3008913">
                <a:moveTo>
                  <a:pt x="0" y="0"/>
                </a:moveTo>
                <a:lnTo>
                  <a:pt x="3008913" y="0"/>
                </a:lnTo>
                <a:lnTo>
                  <a:pt x="3008913" y="2288970"/>
                </a:lnTo>
                <a:lnTo>
                  <a:pt x="0" y="22889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0062951" y="8176599"/>
            <a:ext cx="3778490" cy="122445"/>
          </a:xfrm>
          <a:custGeom>
            <a:avLst/>
            <a:gdLst/>
            <a:ahLst/>
            <a:cxnLst/>
            <a:rect r="r" b="b" t="t" l="l"/>
            <a:pathLst>
              <a:path h="122445" w="3778490">
                <a:moveTo>
                  <a:pt x="0" y="0"/>
                </a:moveTo>
                <a:lnTo>
                  <a:pt x="3778490" y="0"/>
                </a:lnTo>
                <a:lnTo>
                  <a:pt x="3778490" y="122445"/>
                </a:lnTo>
                <a:lnTo>
                  <a:pt x="0" y="1224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0081" t="0" r="-180081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8826280" y="2096063"/>
            <a:ext cx="5892832" cy="6202981"/>
          </a:xfrm>
          <a:custGeom>
            <a:avLst/>
            <a:gdLst/>
            <a:ahLst/>
            <a:cxnLst/>
            <a:rect r="r" b="b" t="t" l="l"/>
            <a:pathLst>
              <a:path h="6202981" w="5892832">
                <a:moveTo>
                  <a:pt x="0" y="0"/>
                </a:moveTo>
                <a:lnTo>
                  <a:pt x="5892832" y="0"/>
                </a:lnTo>
                <a:lnTo>
                  <a:pt x="5892832" y="6202981"/>
                </a:lnTo>
                <a:lnTo>
                  <a:pt x="0" y="62029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3582065" y="2261087"/>
            <a:ext cx="3631706" cy="5450965"/>
          </a:xfrm>
          <a:custGeom>
            <a:avLst/>
            <a:gdLst/>
            <a:ahLst/>
            <a:cxnLst/>
            <a:rect r="r" b="b" t="t" l="l"/>
            <a:pathLst>
              <a:path h="5450965" w="3631706">
                <a:moveTo>
                  <a:pt x="0" y="0"/>
                </a:moveTo>
                <a:lnTo>
                  <a:pt x="3631706" y="0"/>
                </a:lnTo>
                <a:lnTo>
                  <a:pt x="3631706" y="5450965"/>
                </a:lnTo>
                <a:lnTo>
                  <a:pt x="0" y="54509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14013761" y="6591241"/>
            <a:ext cx="4274239" cy="197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99"/>
              </a:lnSpc>
            </a:pPr>
          </a:p>
        </p:txBody>
      </p:sp>
      <p:sp>
        <p:nvSpPr>
          <p:cNvPr name="TextBox 21" id="21"/>
          <p:cNvSpPr txBox="true"/>
          <p:nvPr/>
        </p:nvSpPr>
        <p:spPr>
          <a:xfrm rot="0">
            <a:off x="9921954" y="8524605"/>
            <a:ext cx="4274239" cy="197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99"/>
              </a:lnSpc>
            </a:pPr>
          </a:p>
        </p:txBody>
      </p:sp>
      <p:sp>
        <p:nvSpPr>
          <p:cNvPr name="TextBox 22" id="22"/>
          <p:cNvSpPr txBox="true"/>
          <p:nvPr/>
        </p:nvSpPr>
        <p:spPr>
          <a:xfrm rot="0">
            <a:off x="8509473" y="8607184"/>
            <a:ext cx="4274239" cy="197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99"/>
              </a:lnSpc>
            </a:pPr>
          </a:p>
        </p:txBody>
      </p:sp>
      <p:sp>
        <p:nvSpPr>
          <p:cNvPr name="TextBox 23" id="23"/>
          <p:cNvSpPr txBox="true"/>
          <p:nvPr/>
        </p:nvSpPr>
        <p:spPr>
          <a:xfrm rot="0">
            <a:off x="4145073" y="857850"/>
            <a:ext cx="12718583" cy="457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spc="216">
                <a:solidFill>
                  <a:srgbClr val="4D4A46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NOWOŚCI MARKI KUCHAREK GASTROLINE</a:t>
            </a:r>
          </a:p>
        </p:txBody>
      </p:sp>
      <p:grpSp>
        <p:nvGrpSpPr>
          <p:cNvPr name="Group 24" id="24"/>
          <p:cNvGrpSpPr/>
          <p:nvPr/>
        </p:nvGrpSpPr>
        <p:grpSpPr>
          <a:xfrm rot="0">
            <a:off x="10504365" y="7329903"/>
            <a:ext cx="4274239" cy="618096"/>
            <a:chOff x="0" y="0"/>
            <a:chExt cx="5698985" cy="824129"/>
          </a:xfrm>
        </p:grpSpPr>
        <p:sp>
          <p:nvSpPr>
            <p:cNvPr name="TextBox 25" id="25"/>
            <p:cNvSpPr txBox="true"/>
            <p:nvPr/>
          </p:nvSpPr>
          <p:spPr>
            <a:xfrm rot="0">
              <a:off x="0" y="0"/>
              <a:ext cx="5698985" cy="26379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599"/>
                </a:lnSpc>
              </a:pPr>
            </a:p>
          </p:txBody>
        </p:sp>
        <p:sp>
          <p:nvSpPr>
            <p:cNvPr name="TextBox 26" id="26"/>
            <p:cNvSpPr txBox="true"/>
            <p:nvPr/>
          </p:nvSpPr>
          <p:spPr>
            <a:xfrm rot="0">
              <a:off x="0" y="421031"/>
              <a:ext cx="5698985" cy="40309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352"/>
                </a:lnSpc>
              </a:pPr>
              <a:r>
                <a:rPr lang="en-US" sz="2100" spc="-92">
                  <a:solidFill>
                    <a:srgbClr val="000000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SOS MYŚLIWSKI 1 KG</a:t>
              </a:r>
            </a:p>
          </p:txBody>
        </p:sp>
      </p:grpSp>
      <p:sp>
        <p:nvSpPr>
          <p:cNvPr name="TextBox 27" id="27"/>
          <p:cNvSpPr txBox="true"/>
          <p:nvPr/>
        </p:nvSpPr>
        <p:spPr>
          <a:xfrm rot="0">
            <a:off x="7677957" y="5932056"/>
            <a:ext cx="4274239" cy="197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99"/>
              </a:lnSpc>
            </a:pPr>
          </a:p>
        </p:txBody>
      </p:sp>
      <p:grpSp>
        <p:nvGrpSpPr>
          <p:cNvPr name="Group 28" id="28"/>
          <p:cNvGrpSpPr/>
          <p:nvPr/>
        </p:nvGrpSpPr>
        <p:grpSpPr>
          <a:xfrm rot="0">
            <a:off x="3700655" y="7358307"/>
            <a:ext cx="4274239" cy="618096"/>
            <a:chOff x="0" y="0"/>
            <a:chExt cx="5698985" cy="824129"/>
          </a:xfrm>
        </p:grpSpPr>
        <p:sp>
          <p:nvSpPr>
            <p:cNvPr name="TextBox 29" id="29"/>
            <p:cNvSpPr txBox="true"/>
            <p:nvPr/>
          </p:nvSpPr>
          <p:spPr>
            <a:xfrm rot="0">
              <a:off x="0" y="0"/>
              <a:ext cx="5698985" cy="26379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599"/>
                </a:lnSpc>
              </a:pPr>
            </a:p>
          </p:txBody>
        </p:sp>
        <p:sp>
          <p:nvSpPr>
            <p:cNvPr name="TextBox 30" id="30"/>
            <p:cNvSpPr txBox="true"/>
            <p:nvPr/>
          </p:nvSpPr>
          <p:spPr>
            <a:xfrm rot="0">
              <a:off x="0" y="421031"/>
              <a:ext cx="5698985" cy="40309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352"/>
                </a:lnSpc>
              </a:pPr>
              <a:r>
                <a:rPr lang="en-US" sz="2100" spc="-161">
                  <a:solidFill>
                    <a:srgbClr val="000000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SOS SOJOWY PREMIUM  1 L</a:t>
              </a:r>
            </a:p>
          </p:txBody>
        </p:sp>
      </p:grpSp>
      <p:sp>
        <p:nvSpPr>
          <p:cNvPr name="TextBox 31" id="31"/>
          <p:cNvSpPr txBox="true"/>
          <p:nvPr/>
        </p:nvSpPr>
        <p:spPr>
          <a:xfrm rot="0">
            <a:off x="6689161" y="5656920"/>
            <a:ext cx="4274239" cy="197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99"/>
              </a:lnSpc>
            </a:pPr>
          </a:p>
        </p:txBody>
      </p:sp>
      <p:sp>
        <p:nvSpPr>
          <p:cNvPr name="TextBox 32" id="32"/>
          <p:cNvSpPr txBox="true"/>
          <p:nvPr/>
        </p:nvSpPr>
        <p:spPr>
          <a:xfrm rot="0">
            <a:off x="16999022" y="9445644"/>
            <a:ext cx="770057" cy="4975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b="true" sz="280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22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6999022" y="9210675"/>
            <a:ext cx="770057" cy="4975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b="true" sz="280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28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8017773" y="7110414"/>
            <a:ext cx="4274239" cy="197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99"/>
              </a:lnSpc>
            </a:pPr>
          </a:p>
        </p:txBody>
      </p:sp>
      <p:sp>
        <p:nvSpPr>
          <p:cNvPr name="TextBox 35" id="35"/>
          <p:cNvSpPr txBox="true"/>
          <p:nvPr/>
        </p:nvSpPr>
        <p:spPr>
          <a:xfrm rot="0">
            <a:off x="2866140" y="7845402"/>
            <a:ext cx="4274239" cy="197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99"/>
              </a:lnSpc>
            </a:pPr>
          </a:p>
        </p:txBody>
      </p:sp>
      <p:sp>
        <p:nvSpPr>
          <p:cNvPr name="TextBox 36" id="36"/>
          <p:cNvSpPr txBox="true"/>
          <p:nvPr/>
        </p:nvSpPr>
        <p:spPr>
          <a:xfrm rot="0">
            <a:off x="16999022" y="9210675"/>
            <a:ext cx="770057" cy="4975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b="true" sz="280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28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5880654" y="5984318"/>
            <a:ext cx="4274239" cy="197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99"/>
              </a:lnSpc>
            </a:pPr>
          </a:p>
        </p:txBody>
      </p:sp>
      <p:sp>
        <p:nvSpPr>
          <p:cNvPr name="TextBox 38" id="38"/>
          <p:cNvSpPr txBox="true"/>
          <p:nvPr/>
        </p:nvSpPr>
        <p:spPr>
          <a:xfrm rot="0">
            <a:off x="8367246" y="8789127"/>
            <a:ext cx="4274239" cy="197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99"/>
              </a:lnSpc>
            </a:pPr>
          </a:p>
        </p:txBody>
      </p:sp>
      <p:grpSp>
        <p:nvGrpSpPr>
          <p:cNvPr name="Group 39" id="39"/>
          <p:cNvGrpSpPr/>
          <p:nvPr/>
        </p:nvGrpSpPr>
        <p:grpSpPr>
          <a:xfrm rot="0">
            <a:off x="3582065" y="8365686"/>
            <a:ext cx="4274239" cy="618163"/>
            <a:chOff x="0" y="0"/>
            <a:chExt cx="5698985" cy="824217"/>
          </a:xfrm>
        </p:grpSpPr>
        <p:sp>
          <p:nvSpPr>
            <p:cNvPr name="TextBox 40" id="40"/>
            <p:cNvSpPr txBox="true"/>
            <p:nvPr/>
          </p:nvSpPr>
          <p:spPr>
            <a:xfrm rot="0">
              <a:off x="0" y="0"/>
              <a:ext cx="5698985" cy="26379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599"/>
                </a:lnSpc>
              </a:pPr>
            </a:p>
          </p:txBody>
        </p:sp>
        <p:sp>
          <p:nvSpPr>
            <p:cNvPr name="TextBox 41" id="41"/>
            <p:cNvSpPr txBox="true"/>
            <p:nvPr/>
          </p:nvSpPr>
          <p:spPr>
            <a:xfrm rot="0">
              <a:off x="0" y="421031"/>
              <a:ext cx="5698985" cy="40318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352"/>
                </a:lnSpc>
              </a:pPr>
              <a:r>
                <a:rPr lang="en-US" sz="2100" spc="-161">
                  <a:solidFill>
                    <a:srgbClr val="000000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PLANOWANA DATA  I Q 2026</a:t>
              </a:r>
            </a:p>
          </p:txBody>
        </p:sp>
      </p:grpSp>
      <p:grpSp>
        <p:nvGrpSpPr>
          <p:cNvPr name="Group 42" id="42"/>
          <p:cNvGrpSpPr/>
          <p:nvPr/>
        </p:nvGrpSpPr>
        <p:grpSpPr>
          <a:xfrm rot="0">
            <a:off x="10062951" y="8397059"/>
            <a:ext cx="4274239" cy="618096"/>
            <a:chOff x="0" y="0"/>
            <a:chExt cx="5698985" cy="824129"/>
          </a:xfrm>
        </p:grpSpPr>
        <p:sp>
          <p:nvSpPr>
            <p:cNvPr name="TextBox 43" id="43"/>
            <p:cNvSpPr txBox="true"/>
            <p:nvPr/>
          </p:nvSpPr>
          <p:spPr>
            <a:xfrm rot="0">
              <a:off x="0" y="0"/>
              <a:ext cx="5698985" cy="26379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599"/>
                </a:lnSpc>
              </a:pPr>
            </a:p>
          </p:txBody>
        </p:sp>
        <p:sp>
          <p:nvSpPr>
            <p:cNvPr name="TextBox 44" id="44"/>
            <p:cNvSpPr txBox="true"/>
            <p:nvPr/>
          </p:nvSpPr>
          <p:spPr>
            <a:xfrm rot="0">
              <a:off x="0" y="421031"/>
              <a:ext cx="5698985" cy="40309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352"/>
                </a:lnSpc>
              </a:pPr>
              <a:r>
                <a:rPr lang="en-US" sz="2100" spc="-161">
                  <a:solidFill>
                    <a:srgbClr val="000000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PLANOWANA DATA  13.10.2025</a:t>
              </a:r>
            </a:p>
          </p:txBody>
        </p:sp>
      </p:grpSp>
      <p:grpSp>
        <p:nvGrpSpPr>
          <p:cNvPr name="Group 45" id="45"/>
          <p:cNvGrpSpPr/>
          <p:nvPr/>
        </p:nvGrpSpPr>
        <p:grpSpPr>
          <a:xfrm rot="0">
            <a:off x="15860911" y="789915"/>
            <a:ext cx="1920814" cy="2119519"/>
            <a:chOff x="0" y="0"/>
            <a:chExt cx="736600" cy="812800"/>
          </a:xfrm>
        </p:grpSpPr>
        <p:sp>
          <p:nvSpPr>
            <p:cNvPr name="Freeform 46" id="46"/>
            <p:cNvSpPr/>
            <p:nvPr/>
          </p:nvSpPr>
          <p:spPr>
            <a:xfrm flipH="false" flipV="false" rot="0">
              <a:off x="0" y="0"/>
              <a:ext cx="736600" cy="812800"/>
            </a:xfrm>
            <a:custGeom>
              <a:avLst/>
              <a:gdLst/>
              <a:ahLst/>
              <a:cxnLst/>
              <a:rect r="r" b="b" t="t" l="l"/>
              <a:pathLst>
                <a:path h="812800" w="7366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C28754"/>
            </a:solidFill>
          </p:spPr>
        </p:sp>
        <p:sp>
          <p:nvSpPr>
            <p:cNvPr name="TextBox 47" id="47"/>
            <p:cNvSpPr txBox="true"/>
            <p:nvPr/>
          </p:nvSpPr>
          <p:spPr>
            <a:xfrm>
              <a:off x="0" y="19050"/>
              <a:ext cx="736600" cy="6667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2"/>
                </a:lnSpc>
              </a:pPr>
              <a:r>
                <a:rPr lang="en-US" sz="2100">
                  <a:solidFill>
                    <a:srgbClr val="FAFAFA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NOWOŚĆ</a:t>
              </a:r>
            </a:p>
          </p:txBody>
        </p:sp>
      </p:grp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208" t="-38419" r="-8028" b="-174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9662" y="0"/>
            <a:ext cx="13997627" cy="10287000"/>
          </a:xfrm>
          <a:custGeom>
            <a:avLst/>
            <a:gdLst/>
            <a:ahLst/>
            <a:cxnLst/>
            <a:rect r="r" b="b" t="t" l="l"/>
            <a:pathLst>
              <a:path h="10287000" w="13997627">
                <a:moveTo>
                  <a:pt x="0" y="0"/>
                </a:moveTo>
                <a:lnTo>
                  <a:pt x="13997626" y="0"/>
                </a:lnTo>
                <a:lnTo>
                  <a:pt x="1399762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4935" r="0" b="-24935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8789034" y="-312829"/>
            <a:ext cx="18045432" cy="15629029"/>
            <a:chOff x="0" y="0"/>
            <a:chExt cx="6202680" cy="53721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202680" cy="5372100"/>
            </a:xfrm>
            <a:custGeom>
              <a:avLst/>
              <a:gdLst/>
              <a:ahLst/>
              <a:cxnLst/>
              <a:rect r="r" b="b" t="t" l="l"/>
              <a:pathLst>
                <a:path h="5372100" w="620268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FAFAFA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6265715" y="656619"/>
            <a:ext cx="955485" cy="218188"/>
            <a:chOff x="0" y="0"/>
            <a:chExt cx="1273980" cy="290918"/>
          </a:xfrm>
        </p:grpSpPr>
        <p:grpSp>
          <p:nvGrpSpPr>
            <p:cNvPr name="Group 7" id="7"/>
            <p:cNvGrpSpPr>
              <a:grpSpLocks noChangeAspect="true"/>
            </p:cNvGrpSpPr>
            <p:nvPr/>
          </p:nvGrpSpPr>
          <p:grpSpPr>
            <a:xfrm rot="0">
              <a:off x="983062" y="0"/>
              <a:ext cx="290918" cy="290918"/>
              <a:chOff x="0" y="0"/>
              <a:chExt cx="1708150" cy="1708150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1708150" cy="1708150"/>
              </a:xfrm>
              <a:custGeom>
                <a:avLst/>
                <a:gdLst/>
                <a:ahLst/>
                <a:cxnLst/>
                <a:rect r="r" b="b" t="t" l="l"/>
                <a:pathLst>
                  <a:path h="1708150" w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name="Group 9" id="9"/>
            <p:cNvGrpSpPr>
              <a:grpSpLocks noChangeAspect="true"/>
            </p:cNvGrpSpPr>
            <p:nvPr/>
          </p:nvGrpSpPr>
          <p:grpSpPr>
            <a:xfrm rot="0">
              <a:off x="489944" y="0"/>
              <a:ext cx="290918" cy="290918"/>
              <a:chOff x="0" y="0"/>
              <a:chExt cx="1708150" cy="1708150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1708150" cy="1708150"/>
              </a:xfrm>
              <a:custGeom>
                <a:avLst/>
                <a:gdLst/>
                <a:ahLst/>
                <a:cxnLst/>
                <a:rect r="r" b="b" t="t" l="l"/>
                <a:pathLst>
                  <a:path h="1708150" w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name="Group 11" id="11"/>
            <p:cNvGrpSpPr/>
            <p:nvPr/>
          </p:nvGrpSpPr>
          <p:grpSpPr>
            <a:xfrm rot="0">
              <a:off x="0" y="1587"/>
              <a:ext cx="287744" cy="287744"/>
              <a:chOff x="0" y="0"/>
              <a:chExt cx="6350000" cy="6350000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DA63C"/>
              </a:solidFill>
            </p:spPr>
          </p:sp>
        </p:grpSp>
      </p:grpSp>
      <p:sp>
        <p:nvSpPr>
          <p:cNvPr name="Freeform 13" id="13"/>
          <p:cNvSpPr/>
          <p:nvPr/>
        </p:nvSpPr>
        <p:spPr>
          <a:xfrm flipH="false" flipV="false" rot="0">
            <a:off x="13105217" y="2525340"/>
            <a:ext cx="2978689" cy="2079991"/>
          </a:xfrm>
          <a:custGeom>
            <a:avLst/>
            <a:gdLst/>
            <a:ahLst/>
            <a:cxnLst/>
            <a:rect r="r" b="b" t="t" l="l"/>
            <a:pathLst>
              <a:path h="2079991" w="2978689">
                <a:moveTo>
                  <a:pt x="0" y="0"/>
                </a:moveTo>
                <a:lnTo>
                  <a:pt x="2978689" y="0"/>
                </a:lnTo>
                <a:lnTo>
                  <a:pt x="2978689" y="2079991"/>
                </a:lnTo>
                <a:lnTo>
                  <a:pt x="0" y="20799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-849"/>
            </a:stretch>
          </a:blipFill>
        </p:spPr>
      </p:sp>
      <p:sp>
        <p:nvSpPr>
          <p:cNvPr name="AutoShape 14" id="14"/>
          <p:cNvSpPr/>
          <p:nvPr/>
        </p:nvSpPr>
        <p:spPr>
          <a:xfrm rot="5407090">
            <a:off x="14374631" y="-959513"/>
            <a:ext cx="33080" cy="3385409"/>
          </a:xfrm>
          <a:prstGeom prst="rect">
            <a:avLst/>
          </a:prstGeom>
          <a:solidFill>
            <a:srgbClr val="CDA63C"/>
          </a:solidFill>
        </p:spPr>
      </p:sp>
      <p:sp>
        <p:nvSpPr>
          <p:cNvPr name="AutoShape 15" id="15"/>
          <p:cNvSpPr/>
          <p:nvPr/>
        </p:nvSpPr>
        <p:spPr>
          <a:xfrm rot="5407090">
            <a:off x="14047554" y="5982825"/>
            <a:ext cx="24050" cy="7804315"/>
          </a:xfrm>
          <a:prstGeom prst="rect">
            <a:avLst/>
          </a:prstGeom>
          <a:solidFill>
            <a:srgbClr val="CDA63C"/>
          </a:solidFill>
        </p:spPr>
      </p:sp>
      <p:sp>
        <p:nvSpPr>
          <p:cNvPr name="TextBox 16" id="16"/>
          <p:cNvSpPr txBox="true"/>
          <p:nvPr/>
        </p:nvSpPr>
        <p:spPr>
          <a:xfrm rot="0">
            <a:off x="12025880" y="2162712"/>
            <a:ext cx="5477468" cy="3626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55"/>
              </a:lnSpc>
            </a:pPr>
            <a:r>
              <a:rPr lang="en-US" b="true" sz="2196" spc="707">
                <a:solidFill>
                  <a:srgbClr val="7E6B73">
                    <a:alpha val="85882"/>
                  </a:srgbClr>
                </a:solidFill>
                <a:latin typeface="Montserrat Light Bold"/>
                <a:ea typeface="Montserrat Light Bold"/>
                <a:cs typeface="Montserrat Light Bold"/>
                <a:sym typeface="Montserrat Light Bold"/>
              </a:rPr>
              <a:t>PORTFOLIO MARKI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2221535" y="4797126"/>
            <a:ext cx="5281814" cy="46457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85"/>
              </a:lnSpc>
              <a:spcBef>
                <a:spcPct val="0"/>
              </a:spcBef>
            </a:pPr>
            <a:r>
              <a:rPr lang="en-US" b="true" sz="2610" spc="208">
                <a:solidFill>
                  <a:srgbClr val="000000"/>
                </a:solidFill>
                <a:latin typeface="Montserrat Light Bold"/>
                <a:ea typeface="Montserrat Light Bold"/>
                <a:cs typeface="Montserrat Light Bold"/>
                <a:sym typeface="Montserrat Light Bold"/>
              </a:rPr>
              <a:t>Liczy się dobry Smak!</a:t>
            </a:r>
          </a:p>
          <a:p>
            <a:pPr algn="l">
              <a:lnSpc>
                <a:spcPts val="2806"/>
              </a:lnSpc>
              <a:spcBef>
                <a:spcPct val="0"/>
              </a:spcBef>
            </a:pPr>
          </a:p>
          <a:p>
            <a:pPr algn="l">
              <a:lnSpc>
                <a:spcPts val="2806"/>
              </a:lnSpc>
              <a:spcBef>
                <a:spcPct val="0"/>
              </a:spcBef>
            </a:pPr>
            <a:r>
              <a:rPr lang="en-US" sz="2300" spc="184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Marka przetworów owocowo-warzywnych, łącząca</a:t>
            </a:r>
          </a:p>
          <a:p>
            <a:pPr algn="l">
              <a:lnSpc>
                <a:spcPts val="2806"/>
              </a:lnSpc>
              <a:spcBef>
                <a:spcPct val="0"/>
              </a:spcBef>
            </a:pPr>
            <a:r>
              <a:rPr lang="en-US" sz="2300" spc="184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doskonały smak świeżych warzyw ze starannie dobraną recepturą.</a:t>
            </a:r>
          </a:p>
          <a:p>
            <a:pPr algn="l">
              <a:lnSpc>
                <a:spcPts val="2806"/>
              </a:lnSpc>
              <a:spcBef>
                <a:spcPct val="0"/>
              </a:spcBef>
            </a:pPr>
            <a:r>
              <a:rPr lang="en-US" sz="2300" spc="184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 </a:t>
            </a:r>
          </a:p>
          <a:p>
            <a:pPr algn="l">
              <a:lnSpc>
                <a:spcPts val="2806"/>
              </a:lnSpc>
              <a:spcBef>
                <a:spcPct val="0"/>
              </a:spcBef>
            </a:pPr>
            <a:r>
              <a:rPr lang="en-US" sz="2300" spc="184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Do najbardziej cenionych kategorii należą chrzany oraz linia przekąskowa "Smaki Świata". </a:t>
            </a:r>
          </a:p>
          <a:p>
            <a:pPr algn="l">
              <a:lnSpc>
                <a:spcPts val="2806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5407090">
            <a:off x="10951038" y="-6054824"/>
            <a:ext cx="24722" cy="13636630"/>
          </a:xfrm>
          <a:prstGeom prst="rect">
            <a:avLst/>
          </a:prstGeom>
          <a:solidFill>
            <a:srgbClr val="CDA63C"/>
          </a:solidFill>
        </p:spPr>
      </p:sp>
      <p:sp>
        <p:nvSpPr>
          <p:cNvPr name="TextBox 3" id="3"/>
          <p:cNvSpPr txBox="true"/>
          <p:nvPr/>
        </p:nvSpPr>
        <p:spPr>
          <a:xfrm rot="0">
            <a:off x="4145073" y="875764"/>
            <a:ext cx="12718583" cy="457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spc="216">
                <a:solidFill>
                  <a:srgbClr val="4D4A46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MARKA SMAK - PORTFOLIO</a:t>
            </a:r>
          </a:p>
        </p:txBody>
      </p:sp>
      <p:sp>
        <p:nvSpPr>
          <p:cNvPr name="AutoShape 4" id="4"/>
          <p:cNvSpPr/>
          <p:nvPr/>
        </p:nvSpPr>
        <p:spPr>
          <a:xfrm rot="5407090">
            <a:off x="9721433" y="1609593"/>
            <a:ext cx="28775" cy="16528060"/>
          </a:xfrm>
          <a:prstGeom prst="rect">
            <a:avLst/>
          </a:prstGeom>
          <a:solidFill>
            <a:srgbClr val="CDA63C"/>
          </a:solidFill>
        </p:spPr>
      </p:sp>
      <p:grpSp>
        <p:nvGrpSpPr>
          <p:cNvPr name="Group 5" id="5"/>
          <p:cNvGrpSpPr/>
          <p:nvPr/>
        </p:nvGrpSpPr>
        <p:grpSpPr>
          <a:xfrm rot="-10800000">
            <a:off x="1471833" y="9490613"/>
            <a:ext cx="955485" cy="218188"/>
            <a:chOff x="0" y="0"/>
            <a:chExt cx="1273980" cy="290918"/>
          </a:xfrm>
        </p:grpSpPr>
        <p:grpSp>
          <p:nvGrpSpPr>
            <p:cNvPr name="Group 6" id="6"/>
            <p:cNvGrpSpPr>
              <a:grpSpLocks noChangeAspect="true"/>
            </p:cNvGrpSpPr>
            <p:nvPr/>
          </p:nvGrpSpPr>
          <p:grpSpPr>
            <a:xfrm rot="0">
              <a:off x="983062" y="0"/>
              <a:ext cx="290918" cy="290918"/>
              <a:chOff x="0" y="0"/>
              <a:chExt cx="1708150" cy="1708150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1708150" cy="1708150"/>
              </a:xfrm>
              <a:custGeom>
                <a:avLst/>
                <a:gdLst/>
                <a:ahLst/>
                <a:cxnLst/>
                <a:rect r="r" b="b" t="t" l="l"/>
                <a:pathLst>
                  <a:path h="1708150" w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name="Group 8" id="8"/>
            <p:cNvGrpSpPr>
              <a:grpSpLocks noChangeAspect="true"/>
            </p:cNvGrpSpPr>
            <p:nvPr/>
          </p:nvGrpSpPr>
          <p:grpSpPr>
            <a:xfrm rot="0">
              <a:off x="489944" y="0"/>
              <a:ext cx="290918" cy="290918"/>
              <a:chOff x="0" y="0"/>
              <a:chExt cx="1708150" cy="1708150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1708150" cy="1708150"/>
              </a:xfrm>
              <a:custGeom>
                <a:avLst/>
                <a:gdLst/>
                <a:ahLst/>
                <a:cxnLst/>
                <a:rect r="r" b="b" t="t" l="l"/>
                <a:pathLst>
                  <a:path h="1708150" w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name="Group 10" id="10"/>
            <p:cNvGrpSpPr/>
            <p:nvPr/>
          </p:nvGrpSpPr>
          <p:grpSpPr>
            <a:xfrm rot="0">
              <a:off x="0" y="1587"/>
              <a:ext cx="287744" cy="287744"/>
              <a:chOff x="0" y="0"/>
              <a:chExt cx="6350000" cy="6350000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DA63C"/>
              </a:solidFill>
            </p:spPr>
          </p:sp>
        </p:grpSp>
      </p:grpSp>
      <p:grpSp>
        <p:nvGrpSpPr>
          <p:cNvPr name="Group 12" id="12"/>
          <p:cNvGrpSpPr/>
          <p:nvPr/>
        </p:nvGrpSpPr>
        <p:grpSpPr>
          <a:xfrm rot="0">
            <a:off x="282947" y="9145742"/>
            <a:ext cx="907930" cy="907930"/>
            <a:chOff x="0" y="0"/>
            <a:chExt cx="1210574" cy="1210574"/>
          </a:xfrm>
        </p:grpSpPr>
        <p:grpSp>
          <p:nvGrpSpPr>
            <p:cNvPr name="Group 13" id="13"/>
            <p:cNvGrpSpPr/>
            <p:nvPr/>
          </p:nvGrpSpPr>
          <p:grpSpPr>
            <a:xfrm rot="0">
              <a:off x="0" y="0"/>
              <a:ext cx="1210574" cy="1210574"/>
              <a:chOff x="0" y="0"/>
              <a:chExt cx="6350000" cy="6350000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5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5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DA63C">
                  <a:alpha val="38824"/>
                </a:srgbClr>
              </a:solidFill>
            </p:spPr>
          </p:sp>
        </p:grpSp>
        <p:sp>
          <p:nvSpPr>
            <p:cNvPr name="TextBox 15" id="15"/>
            <p:cNvSpPr txBox="true"/>
            <p:nvPr/>
          </p:nvSpPr>
          <p:spPr>
            <a:xfrm rot="0">
              <a:off x="0" y="286830"/>
              <a:ext cx="1210574" cy="72558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637"/>
                </a:lnSpc>
              </a:pPr>
              <a:r>
                <a:rPr lang="en-US" sz="3306">
                  <a:solidFill>
                    <a:srgbClr val="FAFAFA"/>
                  </a:solidFill>
                  <a:latin typeface="Overpass Light Bold"/>
                  <a:ea typeface="Overpass Light Bold"/>
                  <a:cs typeface="Overpass Light Bold"/>
                  <a:sym typeface="Overpass Light Bold"/>
                </a:rPr>
                <a:t>16</a:t>
              </a:r>
            </a:p>
          </p:txBody>
        </p:sp>
      </p:grpSp>
      <p:sp>
        <p:nvSpPr>
          <p:cNvPr name="TextBox 16" id="16"/>
          <p:cNvSpPr txBox="true"/>
          <p:nvPr/>
        </p:nvSpPr>
        <p:spPr>
          <a:xfrm rot="0">
            <a:off x="17045406" y="8895204"/>
            <a:ext cx="770057" cy="5001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b="true" sz="280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5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3509848" y="9107254"/>
            <a:ext cx="3050482" cy="1412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41"/>
              </a:lnSpc>
            </a:pPr>
          </a:p>
        </p:txBody>
      </p:sp>
      <p:sp>
        <p:nvSpPr>
          <p:cNvPr name="Freeform 18" id="18"/>
          <p:cNvSpPr/>
          <p:nvPr/>
        </p:nvSpPr>
        <p:spPr>
          <a:xfrm flipH="false" flipV="false" rot="0">
            <a:off x="10053915" y="5304164"/>
            <a:ext cx="3761941" cy="3212996"/>
          </a:xfrm>
          <a:custGeom>
            <a:avLst/>
            <a:gdLst/>
            <a:ahLst/>
            <a:cxnLst/>
            <a:rect r="r" b="b" t="t" l="l"/>
            <a:pathLst>
              <a:path h="3212996" w="3761941">
                <a:moveTo>
                  <a:pt x="0" y="0"/>
                </a:moveTo>
                <a:lnTo>
                  <a:pt x="3761942" y="0"/>
                </a:lnTo>
                <a:lnTo>
                  <a:pt x="3761942" y="3212996"/>
                </a:lnTo>
                <a:lnTo>
                  <a:pt x="0" y="3212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681" r="0" b="-9403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2463456" y="4510453"/>
            <a:ext cx="4274239" cy="197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99"/>
              </a:lnSpc>
            </a:pPr>
          </a:p>
        </p:txBody>
      </p:sp>
      <p:sp>
        <p:nvSpPr>
          <p:cNvPr name="TextBox 20" id="20"/>
          <p:cNvSpPr txBox="true"/>
          <p:nvPr/>
        </p:nvSpPr>
        <p:spPr>
          <a:xfrm rot="0">
            <a:off x="8001765" y="8858717"/>
            <a:ext cx="4274239" cy="197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99"/>
              </a:lnSpc>
            </a:pPr>
          </a:p>
        </p:txBody>
      </p:sp>
      <p:sp>
        <p:nvSpPr>
          <p:cNvPr name="TextBox 21" id="21"/>
          <p:cNvSpPr txBox="true"/>
          <p:nvPr/>
        </p:nvSpPr>
        <p:spPr>
          <a:xfrm rot="0">
            <a:off x="13509848" y="9024149"/>
            <a:ext cx="3050482" cy="1412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41"/>
              </a:lnSpc>
            </a:pPr>
          </a:p>
        </p:txBody>
      </p:sp>
      <p:grpSp>
        <p:nvGrpSpPr>
          <p:cNvPr name="Group 22" id="22"/>
          <p:cNvGrpSpPr/>
          <p:nvPr/>
        </p:nvGrpSpPr>
        <p:grpSpPr>
          <a:xfrm rot="0">
            <a:off x="1585051" y="4752360"/>
            <a:ext cx="4274239" cy="618163"/>
            <a:chOff x="0" y="0"/>
            <a:chExt cx="5698985" cy="824217"/>
          </a:xfrm>
        </p:grpSpPr>
        <p:sp>
          <p:nvSpPr>
            <p:cNvPr name="TextBox 23" id="23"/>
            <p:cNvSpPr txBox="true"/>
            <p:nvPr/>
          </p:nvSpPr>
          <p:spPr>
            <a:xfrm rot="0">
              <a:off x="0" y="0"/>
              <a:ext cx="5698985" cy="26379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599"/>
                </a:lnSpc>
              </a:pPr>
            </a:p>
          </p:txBody>
        </p:sp>
        <p:sp>
          <p:nvSpPr>
            <p:cNvPr name="TextBox 24" id="24"/>
            <p:cNvSpPr txBox="true"/>
            <p:nvPr/>
          </p:nvSpPr>
          <p:spPr>
            <a:xfrm rot="0">
              <a:off x="0" y="421031"/>
              <a:ext cx="5698985" cy="40318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352"/>
                </a:lnSpc>
              </a:pPr>
              <a:r>
                <a:rPr lang="en-US" sz="2100">
                  <a:solidFill>
                    <a:srgbClr val="000000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CHRZANY</a:t>
              </a: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11028955" y="8548441"/>
            <a:ext cx="4274239" cy="618096"/>
            <a:chOff x="0" y="0"/>
            <a:chExt cx="5698985" cy="824129"/>
          </a:xfrm>
        </p:grpSpPr>
        <p:sp>
          <p:nvSpPr>
            <p:cNvPr name="TextBox 26" id="26"/>
            <p:cNvSpPr txBox="true"/>
            <p:nvPr/>
          </p:nvSpPr>
          <p:spPr>
            <a:xfrm rot="0">
              <a:off x="0" y="0"/>
              <a:ext cx="5698985" cy="26379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599"/>
                </a:lnSpc>
              </a:pPr>
            </a:p>
          </p:txBody>
        </p:sp>
        <p:sp>
          <p:nvSpPr>
            <p:cNvPr name="TextBox 27" id="27"/>
            <p:cNvSpPr txBox="true"/>
            <p:nvPr/>
          </p:nvSpPr>
          <p:spPr>
            <a:xfrm rot="0">
              <a:off x="0" y="421031"/>
              <a:ext cx="5698985" cy="40309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352"/>
                </a:lnSpc>
              </a:pPr>
              <a:r>
                <a:rPr lang="en-US" sz="2100">
                  <a:solidFill>
                    <a:srgbClr val="000000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OGÓRKI</a:t>
              </a:r>
            </a:p>
          </p:txBody>
        </p:sp>
      </p:grpSp>
      <p:sp>
        <p:nvSpPr>
          <p:cNvPr name="Freeform 28" id="28"/>
          <p:cNvSpPr/>
          <p:nvPr/>
        </p:nvSpPr>
        <p:spPr>
          <a:xfrm flipH="false" flipV="false" rot="0">
            <a:off x="1028700" y="5888096"/>
            <a:ext cx="3488469" cy="2843102"/>
          </a:xfrm>
          <a:custGeom>
            <a:avLst/>
            <a:gdLst/>
            <a:ahLst/>
            <a:cxnLst/>
            <a:rect r="r" b="b" t="t" l="l"/>
            <a:pathLst>
              <a:path h="2843102" w="3488469">
                <a:moveTo>
                  <a:pt x="0" y="0"/>
                </a:moveTo>
                <a:lnTo>
                  <a:pt x="3488469" y="0"/>
                </a:lnTo>
                <a:lnTo>
                  <a:pt x="3488469" y="2843102"/>
                </a:lnTo>
                <a:lnTo>
                  <a:pt x="0" y="28431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29" id="29"/>
          <p:cNvGrpSpPr/>
          <p:nvPr/>
        </p:nvGrpSpPr>
        <p:grpSpPr>
          <a:xfrm rot="0">
            <a:off x="802617" y="8489091"/>
            <a:ext cx="4274239" cy="618163"/>
            <a:chOff x="0" y="0"/>
            <a:chExt cx="5698985" cy="824217"/>
          </a:xfrm>
        </p:grpSpPr>
        <p:sp>
          <p:nvSpPr>
            <p:cNvPr name="TextBox 30" id="30"/>
            <p:cNvSpPr txBox="true"/>
            <p:nvPr/>
          </p:nvSpPr>
          <p:spPr>
            <a:xfrm rot="0">
              <a:off x="0" y="0"/>
              <a:ext cx="5698985" cy="26379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599"/>
                </a:lnSpc>
              </a:pPr>
            </a:p>
          </p:txBody>
        </p:sp>
        <p:sp>
          <p:nvSpPr>
            <p:cNvPr name="TextBox 31" id="31"/>
            <p:cNvSpPr txBox="true"/>
            <p:nvPr/>
          </p:nvSpPr>
          <p:spPr>
            <a:xfrm rot="0">
              <a:off x="0" y="421031"/>
              <a:ext cx="5698985" cy="40318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352"/>
                </a:lnSpc>
              </a:pPr>
              <a:r>
                <a:rPr lang="en-US" sz="2099">
                  <a:solidFill>
                    <a:srgbClr val="000000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SAŁATKI I PRZETWORY</a:t>
              </a:r>
            </a:p>
          </p:txBody>
        </p:sp>
      </p:grpSp>
      <p:grpSp>
        <p:nvGrpSpPr>
          <p:cNvPr name="Group 32" id="32"/>
          <p:cNvGrpSpPr/>
          <p:nvPr/>
        </p:nvGrpSpPr>
        <p:grpSpPr>
          <a:xfrm rot="0">
            <a:off x="8635824" y="4752360"/>
            <a:ext cx="4274239" cy="618163"/>
            <a:chOff x="0" y="0"/>
            <a:chExt cx="5698985" cy="824217"/>
          </a:xfrm>
        </p:grpSpPr>
        <p:sp>
          <p:nvSpPr>
            <p:cNvPr name="TextBox 33" id="33"/>
            <p:cNvSpPr txBox="true"/>
            <p:nvPr/>
          </p:nvSpPr>
          <p:spPr>
            <a:xfrm rot="0">
              <a:off x="0" y="0"/>
              <a:ext cx="5698985" cy="26379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599"/>
                </a:lnSpc>
              </a:pPr>
            </a:p>
          </p:txBody>
        </p:sp>
        <p:sp>
          <p:nvSpPr>
            <p:cNvPr name="TextBox 34" id="34"/>
            <p:cNvSpPr txBox="true"/>
            <p:nvPr/>
          </p:nvSpPr>
          <p:spPr>
            <a:xfrm rot="0">
              <a:off x="0" y="421031"/>
              <a:ext cx="5698985" cy="40318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352"/>
                </a:lnSpc>
              </a:pPr>
              <a:r>
                <a:rPr lang="en-US" sz="2100" spc="-176">
                  <a:solidFill>
                    <a:srgbClr val="000000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JABŁKO PRAŻONE</a:t>
              </a:r>
            </a:p>
          </p:txBody>
        </p:sp>
      </p:grpSp>
      <p:grpSp>
        <p:nvGrpSpPr>
          <p:cNvPr name="Group 35" id="35"/>
          <p:cNvGrpSpPr/>
          <p:nvPr/>
        </p:nvGrpSpPr>
        <p:grpSpPr>
          <a:xfrm rot="0">
            <a:off x="5713002" y="4708300"/>
            <a:ext cx="4274239" cy="618163"/>
            <a:chOff x="0" y="0"/>
            <a:chExt cx="5698985" cy="824217"/>
          </a:xfrm>
        </p:grpSpPr>
        <p:sp>
          <p:nvSpPr>
            <p:cNvPr name="TextBox 36" id="36"/>
            <p:cNvSpPr txBox="true"/>
            <p:nvPr/>
          </p:nvSpPr>
          <p:spPr>
            <a:xfrm rot="0">
              <a:off x="0" y="0"/>
              <a:ext cx="5698985" cy="26379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599"/>
                </a:lnSpc>
              </a:pPr>
            </a:p>
          </p:txBody>
        </p:sp>
        <p:sp>
          <p:nvSpPr>
            <p:cNvPr name="TextBox 37" id="37"/>
            <p:cNvSpPr txBox="true"/>
            <p:nvPr/>
          </p:nvSpPr>
          <p:spPr>
            <a:xfrm rot="0">
              <a:off x="0" y="421031"/>
              <a:ext cx="5698985" cy="40318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352"/>
                </a:lnSpc>
              </a:pPr>
              <a:r>
                <a:rPr lang="en-US" sz="2100" spc="-92">
                  <a:solidFill>
                    <a:srgbClr val="000000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OLIWKI</a:t>
              </a:r>
            </a:p>
          </p:txBody>
        </p:sp>
      </p:grpSp>
      <p:grpSp>
        <p:nvGrpSpPr>
          <p:cNvPr name="Group 38" id="38"/>
          <p:cNvGrpSpPr/>
          <p:nvPr/>
        </p:nvGrpSpPr>
        <p:grpSpPr>
          <a:xfrm rot="0">
            <a:off x="6230127" y="8477840"/>
            <a:ext cx="4274239" cy="618096"/>
            <a:chOff x="0" y="0"/>
            <a:chExt cx="5698985" cy="824129"/>
          </a:xfrm>
        </p:grpSpPr>
        <p:sp>
          <p:nvSpPr>
            <p:cNvPr name="TextBox 39" id="39"/>
            <p:cNvSpPr txBox="true"/>
            <p:nvPr/>
          </p:nvSpPr>
          <p:spPr>
            <a:xfrm rot="0">
              <a:off x="0" y="0"/>
              <a:ext cx="5698985" cy="26379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599"/>
                </a:lnSpc>
              </a:pPr>
            </a:p>
          </p:txBody>
        </p:sp>
        <p:sp>
          <p:nvSpPr>
            <p:cNvPr name="TextBox 40" id="40"/>
            <p:cNvSpPr txBox="true"/>
            <p:nvPr/>
          </p:nvSpPr>
          <p:spPr>
            <a:xfrm rot="0">
              <a:off x="0" y="421031"/>
              <a:ext cx="5698985" cy="40309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352"/>
                </a:lnSpc>
              </a:pPr>
              <a:r>
                <a:rPr lang="en-US" sz="2100">
                  <a:solidFill>
                    <a:srgbClr val="000000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BURACZKI</a:t>
              </a:r>
            </a:p>
          </p:txBody>
        </p:sp>
      </p:grpSp>
      <p:grpSp>
        <p:nvGrpSpPr>
          <p:cNvPr name="Group 41" id="41"/>
          <p:cNvGrpSpPr/>
          <p:nvPr/>
        </p:nvGrpSpPr>
        <p:grpSpPr>
          <a:xfrm rot="0">
            <a:off x="12112039" y="4686001"/>
            <a:ext cx="4274239" cy="618096"/>
            <a:chOff x="0" y="0"/>
            <a:chExt cx="5698985" cy="824129"/>
          </a:xfrm>
        </p:grpSpPr>
        <p:sp>
          <p:nvSpPr>
            <p:cNvPr name="TextBox 42" id="42"/>
            <p:cNvSpPr txBox="true"/>
            <p:nvPr/>
          </p:nvSpPr>
          <p:spPr>
            <a:xfrm rot="0">
              <a:off x="0" y="0"/>
              <a:ext cx="5698985" cy="26379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599"/>
                </a:lnSpc>
              </a:pPr>
            </a:p>
          </p:txBody>
        </p:sp>
        <p:sp>
          <p:nvSpPr>
            <p:cNvPr name="TextBox 43" id="43"/>
            <p:cNvSpPr txBox="true"/>
            <p:nvPr/>
          </p:nvSpPr>
          <p:spPr>
            <a:xfrm rot="0">
              <a:off x="0" y="421031"/>
              <a:ext cx="5698985" cy="40309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352"/>
                </a:lnSpc>
              </a:pPr>
              <a:r>
                <a:rPr lang="en-US" sz="2100">
                  <a:solidFill>
                    <a:srgbClr val="000000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PIECZARKI</a:t>
              </a:r>
            </a:p>
          </p:txBody>
        </p:sp>
      </p:grpSp>
      <p:sp>
        <p:nvSpPr>
          <p:cNvPr name="Freeform 44" id="44"/>
          <p:cNvSpPr/>
          <p:nvPr/>
        </p:nvSpPr>
        <p:spPr>
          <a:xfrm flipH="false" flipV="false" rot="0">
            <a:off x="11934886" y="1710151"/>
            <a:ext cx="2630356" cy="3094537"/>
          </a:xfrm>
          <a:custGeom>
            <a:avLst/>
            <a:gdLst/>
            <a:ahLst/>
            <a:cxnLst/>
            <a:rect r="r" b="b" t="t" l="l"/>
            <a:pathLst>
              <a:path h="3094537" w="2630356">
                <a:moveTo>
                  <a:pt x="0" y="0"/>
                </a:moveTo>
                <a:lnTo>
                  <a:pt x="2630356" y="0"/>
                </a:lnTo>
                <a:lnTo>
                  <a:pt x="2630356" y="3094537"/>
                </a:lnTo>
                <a:lnTo>
                  <a:pt x="0" y="30945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5" id="45"/>
          <p:cNvSpPr/>
          <p:nvPr/>
        </p:nvSpPr>
        <p:spPr>
          <a:xfrm flipH="false" flipV="false" rot="0">
            <a:off x="5639264" y="5776973"/>
            <a:ext cx="3211113" cy="2954224"/>
          </a:xfrm>
          <a:custGeom>
            <a:avLst/>
            <a:gdLst/>
            <a:ahLst/>
            <a:cxnLst/>
            <a:rect r="r" b="b" t="t" l="l"/>
            <a:pathLst>
              <a:path h="2954224" w="3211113">
                <a:moveTo>
                  <a:pt x="0" y="0"/>
                </a:moveTo>
                <a:lnTo>
                  <a:pt x="3211113" y="0"/>
                </a:lnTo>
                <a:lnTo>
                  <a:pt x="3211113" y="2954225"/>
                </a:lnTo>
                <a:lnTo>
                  <a:pt x="0" y="29542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46" id="46"/>
          <p:cNvGrpSpPr/>
          <p:nvPr/>
        </p:nvGrpSpPr>
        <p:grpSpPr>
          <a:xfrm rot="0">
            <a:off x="14423210" y="8565221"/>
            <a:ext cx="4274239" cy="618163"/>
            <a:chOff x="0" y="0"/>
            <a:chExt cx="5698985" cy="824217"/>
          </a:xfrm>
        </p:grpSpPr>
        <p:sp>
          <p:nvSpPr>
            <p:cNvPr name="TextBox 47" id="47"/>
            <p:cNvSpPr txBox="true"/>
            <p:nvPr/>
          </p:nvSpPr>
          <p:spPr>
            <a:xfrm rot="0">
              <a:off x="0" y="0"/>
              <a:ext cx="5698985" cy="26379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599"/>
                </a:lnSpc>
              </a:pPr>
            </a:p>
          </p:txBody>
        </p:sp>
        <p:sp>
          <p:nvSpPr>
            <p:cNvPr name="TextBox 48" id="48"/>
            <p:cNvSpPr txBox="true"/>
            <p:nvPr/>
          </p:nvSpPr>
          <p:spPr>
            <a:xfrm rot="0">
              <a:off x="0" y="421031"/>
              <a:ext cx="5698985" cy="40318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352"/>
                </a:lnSpc>
              </a:pPr>
              <a:r>
                <a:rPr lang="en-US" sz="2100">
                  <a:solidFill>
                    <a:srgbClr val="000000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ŻURAWINA</a:t>
              </a:r>
            </a:p>
          </p:txBody>
        </p:sp>
      </p:grpSp>
      <p:sp>
        <p:nvSpPr>
          <p:cNvPr name="Freeform 49" id="49"/>
          <p:cNvSpPr/>
          <p:nvPr/>
        </p:nvSpPr>
        <p:spPr>
          <a:xfrm flipH="false" flipV="false" rot="0">
            <a:off x="587670" y="8623147"/>
            <a:ext cx="3778490" cy="26609"/>
          </a:xfrm>
          <a:custGeom>
            <a:avLst/>
            <a:gdLst/>
            <a:ahLst/>
            <a:cxnLst/>
            <a:rect r="r" b="b" t="t" l="l"/>
            <a:pathLst>
              <a:path h="26609" w="3778490">
                <a:moveTo>
                  <a:pt x="0" y="0"/>
                </a:moveTo>
                <a:lnTo>
                  <a:pt x="3778491" y="0"/>
                </a:lnTo>
                <a:lnTo>
                  <a:pt x="3778491" y="26609"/>
                </a:lnTo>
                <a:lnTo>
                  <a:pt x="0" y="266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50" id="50"/>
          <p:cNvSpPr/>
          <p:nvPr/>
        </p:nvSpPr>
        <p:spPr>
          <a:xfrm flipH="false" flipV="false" rot="0">
            <a:off x="5003259" y="8636451"/>
            <a:ext cx="3757395" cy="26461"/>
          </a:xfrm>
          <a:custGeom>
            <a:avLst/>
            <a:gdLst/>
            <a:ahLst/>
            <a:cxnLst/>
            <a:rect r="r" b="b" t="t" l="l"/>
            <a:pathLst>
              <a:path h="26461" w="3757395">
                <a:moveTo>
                  <a:pt x="0" y="0"/>
                </a:moveTo>
                <a:lnTo>
                  <a:pt x="3757395" y="0"/>
                </a:lnTo>
                <a:lnTo>
                  <a:pt x="3757395" y="26461"/>
                </a:lnTo>
                <a:lnTo>
                  <a:pt x="0" y="264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51" id="51"/>
          <p:cNvSpPr/>
          <p:nvPr/>
        </p:nvSpPr>
        <p:spPr>
          <a:xfrm flipH="false" flipV="false" rot="0">
            <a:off x="9412787" y="8633941"/>
            <a:ext cx="3757395" cy="26461"/>
          </a:xfrm>
          <a:custGeom>
            <a:avLst/>
            <a:gdLst/>
            <a:ahLst/>
            <a:cxnLst/>
            <a:rect r="r" b="b" t="t" l="l"/>
            <a:pathLst>
              <a:path h="26461" w="3757395">
                <a:moveTo>
                  <a:pt x="0" y="0"/>
                </a:moveTo>
                <a:lnTo>
                  <a:pt x="3757394" y="0"/>
                </a:lnTo>
                <a:lnTo>
                  <a:pt x="3757394" y="26461"/>
                </a:lnTo>
                <a:lnTo>
                  <a:pt x="0" y="264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52" id="52"/>
          <p:cNvSpPr/>
          <p:nvPr/>
        </p:nvSpPr>
        <p:spPr>
          <a:xfrm flipH="false" flipV="false" rot="0">
            <a:off x="13573392" y="8623978"/>
            <a:ext cx="3757395" cy="26461"/>
          </a:xfrm>
          <a:custGeom>
            <a:avLst/>
            <a:gdLst/>
            <a:ahLst/>
            <a:cxnLst/>
            <a:rect r="r" b="b" t="t" l="l"/>
            <a:pathLst>
              <a:path h="26461" w="3757395">
                <a:moveTo>
                  <a:pt x="0" y="0"/>
                </a:moveTo>
                <a:lnTo>
                  <a:pt x="3757395" y="0"/>
                </a:lnTo>
                <a:lnTo>
                  <a:pt x="3757395" y="26461"/>
                </a:lnTo>
                <a:lnTo>
                  <a:pt x="0" y="264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53" id="53"/>
          <p:cNvSpPr/>
          <p:nvPr/>
        </p:nvSpPr>
        <p:spPr>
          <a:xfrm flipH="false" flipV="false" rot="0">
            <a:off x="583563" y="4919296"/>
            <a:ext cx="3778490" cy="26609"/>
          </a:xfrm>
          <a:custGeom>
            <a:avLst/>
            <a:gdLst/>
            <a:ahLst/>
            <a:cxnLst/>
            <a:rect r="r" b="b" t="t" l="l"/>
            <a:pathLst>
              <a:path h="26609" w="3778490">
                <a:moveTo>
                  <a:pt x="0" y="0"/>
                </a:moveTo>
                <a:lnTo>
                  <a:pt x="3778491" y="0"/>
                </a:lnTo>
                <a:lnTo>
                  <a:pt x="3778491" y="26609"/>
                </a:lnTo>
                <a:lnTo>
                  <a:pt x="0" y="266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54" id="54"/>
          <p:cNvSpPr/>
          <p:nvPr/>
        </p:nvSpPr>
        <p:spPr>
          <a:xfrm flipH="false" flipV="false" rot="0">
            <a:off x="8231113" y="4916860"/>
            <a:ext cx="3757395" cy="26461"/>
          </a:xfrm>
          <a:custGeom>
            <a:avLst/>
            <a:gdLst/>
            <a:ahLst/>
            <a:cxnLst/>
            <a:rect r="r" b="b" t="t" l="l"/>
            <a:pathLst>
              <a:path h="26461" w="3757395">
                <a:moveTo>
                  <a:pt x="0" y="0"/>
                </a:moveTo>
                <a:lnTo>
                  <a:pt x="3757394" y="0"/>
                </a:lnTo>
                <a:lnTo>
                  <a:pt x="3757394" y="26461"/>
                </a:lnTo>
                <a:lnTo>
                  <a:pt x="0" y="264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55" id="55"/>
          <p:cNvSpPr/>
          <p:nvPr/>
        </p:nvSpPr>
        <p:spPr>
          <a:xfrm flipH="false" flipV="false" rot="0">
            <a:off x="11560729" y="4918988"/>
            <a:ext cx="3757395" cy="26461"/>
          </a:xfrm>
          <a:custGeom>
            <a:avLst/>
            <a:gdLst/>
            <a:ahLst/>
            <a:cxnLst/>
            <a:rect r="r" b="b" t="t" l="l"/>
            <a:pathLst>
              <a:path h="26461" w="3757395">
                <a:moveTo>
                  <a:pt x="0" y="0"/>
                </a:moveTo>
                <a:lnTo>
                  <a:pt x="3757394" y="0"/>
                </a:lnTo>
                <a:lnTo>
                  <a:pt x="3757394" y="26460"/>
                </a:lnTo>
                <a:lnTo>
                  <a:pt x="0" y="264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56" id="56"/>
          <p:cNvSpPr/>
          <p:nvPr/>
        </p:nvSpPr>
        <p:spPr>
          <a:xfrm flipH="false" flipV="false" rot="0">
            <a:off x="-216314" y="-238195"/>
            <a:ext cx="4903278" cy="2113371"/>
          </a:xfrm>
          <a:custGeom>
            <a:avLst/>
            <a:gdLst/>
            <a:ahLst/>
            <a:cxnLst/>
            <a:rect r="r" b="b" t="t" l="l"/>
            <a:pathLst>
              <a:path h="2113371" w="4903278">
                <a:moveTo>
                  <a:pt x="0" y="0"/>
                </a:moveTo>
                <a:lnTo>
                  <a:pt x="4903278" y="0"/>
                </a:lnTo>
                <a:lnTo>
                  <a:pt x="4903278" y="2113370"/>
                </a:lnTo>
                <a:lnTo>
                  <a:pt x="0" y="211337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57" id="57"/>
          <p:cNvSpPr/>
          <p:nvPr/>
        </p:nvSpPr>
        <p:spPr>
          <a:xfrm flipH="false" flipV="false" rot="0">
            <a:off x="449388" y="1464529"/>
            <a:ext cx="3571875" cy="3402211"/>
          </a:xfrm>
          <a:custGeom>
            <a:avLst/>
            <a:gdLst/>
            <a:ahLst/>
            <a:cxnLst/>
            <a:rect r="r" b="b" t="t" l="l"/>
            <a:pathLst>
              <a:path h="3402211" w="3571875">
                <a:moveTo>
                  <a:pt x="0" y="0"/>
                </a:moveTo>
                <a:lnTo>
                  <a:pt x="3571875" y="0"/>
                </a:lnTo>
                <a:lnTo>
                  <a:pt x="3571875" y="3402211"/>
                </a:lnTo>
                <a:lnTo>
                  <a:pt x="0" y="340221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58" id="58"/>
          <p:cNvSpPr/>
          <p:nvPr/>
        </p:nvSpPr>
        <p:spPr>
          <a:xfrm flipH="false" flipV="false" rot="0">
            <a:off x="8367246" y="1538982"/>
            <a:ext cx="2269558" cy="3406466"/>
          </a:xfrm>
          <a:custGeom>
            <a:avLst/>
            <a:gdLst/>
            <a:ahLst/>
            <a:cxnLst/>
            <a:rect r="r" b="b" t="t" l="l"/>
            <a:pathLst>
              <a:path h="3406466" w="2269558">
                <a:moveTo>
                  <a:pt x="0" y="0"/>
                </a:moveTo>
                <a:lnTo>
                  <a:pt x="2269558" y="0"/>
                </a:lnTo>
                <a:lnTo>
                  <a:pt x="2269558" y="3406466"/>
                </a:lnTo>
                <a:lnTo>
                  <a:pt x="0" y="340646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59" id="59"/>
          <p:cNvSpPr/>
          <p:nvPr/>
        </p:nvSpPr>
        <p:spPr>
          <a:xfrm flipH="false" flipV="false" rot="0">
            <a:off x="5997079" y="1768701"/>
            <a:ext cx="1769755" cy="3098039"/>
          </a:xfrm>
          <a:custGeom>
            <a:avLst/>
            <a:gdLst/>
            <a:ahLst/>
            <a:cxnLst/>
            <a:rect r="r" b="b" t="t" l="l"/>
            <a:pathLst>
              <a:path h="3098039" w="1769755">
                <a:moveTo>
                  <a:pt x="0" y="0"/>
                </a:moveTo>
                <a:lnTo>
                  <a:pt x="1769755" y="0"/>
                </a:lnTo>
                <a:lnTo>
                  <a:pt x="1769755" y="3098039"/>
                </a:lnTo>
                <a:lnTo>
                  <a:pt x="0" y="309803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60" id="60"/>
          <p:cNvSpPr/>
          <p:nvPr/>
        </p:nvSpPr>
        <p:spPr>
          <a:xfrm flipH="false" flipV="false" rot="0">
            <a:off x="4819455" y="1768701"/>
            <a:ext cx="1816302" cy="3177204"/>
          </a:xfrm>
          <a:custGeom>
            <a:avLst/>
            <a:gdLst/>
            <a:ahLst/>
            <a:cxnLst/>
            <a:rect r="r" b="b" t="t" l="l"/>
            <a:pathLst>
              <a:path h="3177204" w="1816302">
                <a:moveTo>
                  <a:pt x="0" y="0"/>
                </a:moveTo>
                <a:lnTo>
                  <a:pt x="1816301" y="0"/>
                </a:lnTo>
                <a:lnTo>
                  <a:pt x="1816301" y="3177204"/>
                </a:lnTo>
                <a:lnTo>
                  <a:pt x="0" y="317720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61" id="61"/>
          <p:cNvSpPr/>
          <p:nvPr/>
        </p:nvSpPr>
        <p:spPr>
          <a:xfrm flipH="false" flipV="false" rot="0">
            <a:off x="15035089" y="5832535"/>
            <a:ext cx="1774090" cy="2684625"/>
          </a:xfrm>
          <a:custGeom>
            <a:avLst/>
            <a:gdLst/>
            <a:ahLst/>
            <a:cxnLst/>
            <a:rect r="r" b="b" t="t" l="l"/>
            <a:pathLst>
              <a:path h="2684625" w="1774090">
                <a:moveTo>
                  <a:pt x="0" y="0"/>
                </a:moveTo>
                <a:lnTo>
                  <a:pt x="1774089" y="0"/>
                </a:lnTo>
                <a:lnTo>
                  <a:pt x="1774089" y="2684625"/>
                </a:lnTo>
                <a:lnTo>
                  <a:pt x="0" y="268462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62" id="62"/>
          <p:cNvSpPr/>
          <p:nvPr/>
        </p:nvSpPr>
        <p:spPr>
          <a:xfrm flipH="false" flipV="false" rot="0">
            <a:off x="14627542" y="4932601"/>
            <a:ext cx="3865575" cy="27222"/>
          </a:xfrm>
          <a:custGeom>
            <a:avLst/>
            <a:gdLst/>
            <a:ahLst/>
            <a:cxnLst/>
            <a:rect r="r" b="b" t="t" l="l"/>
            <a:pathLst>
              <a:path h="27222" w="3865575">
                <a:moveTo>
                  <a:pt x="0" y="0"/>
                </a:moveTo>
                <a:lnTo>
                  <a:pt x="3865575" y="0"/>
                </a:lnTo>
                <a:lnTo>
                  <a:pt x="3865575" y="27222"/>
                </a:lnTo>
                <a:lnTo>
                  <a:pt x="0" y="272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3" id="63"/>
          <p:cNvSpPr/>
          <p:nvPr/>
        </p:nvSpPr>
        <p:spPr>
          <a:xfrm flipH="false" flipV="false" rot="0">
            <a:off x="14910130" y="1572112"/>
            <a:ext cx="3377870" cy="3223051"/>
          </a:xfrm>
          <a:custGeom>
            <a:avLst/>
            <a:gdLst/>
            <a:ahLst/>
            <a:cxnLst/>
            <a:rect r="r" b="b" t="t" l="l"/>
            <a:pathLst>
              <a:path h="3223051" w="3377870">
                <a:moveTo>
                  <a:pt x="0" y="0"/>
                </a:moveTo>
                <a:lnTo>
                  <a:pt x="3377870" y="0"/>
                </a:lnTo>
                <a:lnTo>
                  <a:pt x="3377870" y="3223051"/>
                </a:lnTo>
                <a:lnTo>
                  <a:pt x="0" y="3223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TextBox 64" id="64"/>
          <p:cNvSpPr txBox="true"/>
          <p:nvPr/>
        </p:nvSpPr>
        <p:spPr>
          <a:xfrm rot="0">
            <a:off x="8321681" y="4510453"/>
            <a:ext cx="4274239" cy="197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99"/>
              </a:lnSpc>
            </a:pPr>
          </a:p>
        </p:txBody>
      </p:sp>
      <p:sp>
        <p:nvSpPr>
          <p:cNvPr name="TextBox 65" id="65"/>
          <p:cNvSpPr txBox="true"/>
          <p:nvPr/>
        </p:nvSpPr>
        <p:spPr>
          <a:xfrm rot="0">
            <a:off x="8001765" y="9289175"/>
            <a:ext cx="4274239" cy="197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99"/>
              </a:lnSpc>
            </a:pPr>
          </a:p>
        </p:txBody>
      </p:sp>
      <p:sp>
        <p:nvSpPr>
          <p:cNvPr name="TextBox 66" id="66"/>
          <p:cNvSpPr txBox="true"/>
          <p:nvPr/>
        </p:nvSpPr>
        <p:spPr>
          <a:xfrm rot="0">
            <a:off x="16999022" y="9445644"/>
            <a:ext cx="770057" cy="4975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b="true" sz="280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22</a:t>
            </a:r>
          </a:p>
        </p:txBody>
      </p:sp>
      <p:grpSp>
        <p:nvGrpSpPr>
          <p:cNvPr name="Group 67" id="67"/>
          <p:cNvGrpSpPr/>
          <p:nvPr/>
        </p:nvGrpSpPr>
        <p:grpSpPr>
          <a:xfrm rot="0">
            <a:off x="15678343" y="4686001"/>
            <a:ext cx="4274239" cy="618163"/>
            <a:chOff x="0" y="0"/>
            <a:chExt cx="5698985" cy="824217"/>
          </a:xfrm>
        </p:grpSpPr>
        <p:sp>
          <p:nvSpPr>
            <p:cNvPr name="TextBox 68" id="68"/>
            <p:cNvSpPr txBox="true"/>
            <p:nvPr/>
          </p:nvSpPr>
          <p:spPr>
            <a:xfrm rot="0">
              <a:off x="0" y="0"/>
              <a:ext cx="5698985" cy="26379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599"/>
                </a:lnSpc>
              </a:pPr>
            </a:p>
          </p:txBody>
        </p:sp>
        <p:sp>
          <p:nvSpPr>
            <p:cNvPr name="TextBox 69" id="69"/>
            <p:cNvSpPr txBox="true"/>
            <p:nvPr/>
          </p:nvSpPr>
          <p:spPr>
            <a:xfrm rot="0">
              <a:off x="0" y="421031"/>
              <a:ext cx="5698985" cy="40318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352"/>
                </a:lnSpc>
              </a:pPr>
              <a:r>
                <a:rPr lang="en-US" sz="2100">
                  <a:solidFill>
                    <a:srgbClr val="000000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POMIDORY</a:t>
              </a:r>
            </a:p>
          </p:txBody>
        </p:sp>
      </p:grpSp>
      <p:sp>
        <p:nvSpPr>
          <p:cNvPr name="Freeform 70" id="70"/>
          <p:cNvSpPr/>
          <p:nvPr/>
        </p:nvSpPr>
        <p:spPr>
          <a:xfrm flipH="false" flipV="false" rot="0">
            <a:off x="4452622" y="4933214"/>
            <a:ext cx="3778490" cy="26609"/>
          </a:xfrm>
          <a:custGeom>
            <a:avLst/>
            <a:gdLst/>
            <a:ahLst/>
            <a:cxnLst/>
            <a:rect r="r" b="b" t="t" l="l"/>
            <a:pathLst>
              <a:path h="26609" w="3778490">
                <a:moveTo>
                  <a:pt x="0" y="0"/>
                </a:moveTo>
                <a:lnTo>
                  <a:pt x="3778491" y="0"/>
                </a:lnTo>
                <a:lnTo>
                  <a:pt x="3778491" y="26609"/>
                </a:lnTo>
                <a:lnTo>
                  <a:pt x="0" y="266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208" t="-38419" r="-8028" b="-1746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19662" y="0"/>
            <a:ext cx="13997627" cy="10287000"/>
          </a:xfrm>
          <a:custGeom>
            <a:avLst/>
            <a:gdLst/>
            <a:ahLst/>
            <a:cxnLst/>
            <a:rect r="r" b="b" t="t" l="l"/>
            <a:pathLst>
              <a:path h="10287000" w="13997627">
                <a:moveTo>
                  <a:pt x="13997626" y="0"/>
                </a:moveTo>
                <a:lnTo>
                  <a:pt x="0" y="0"/>
                </a:lnTo>
                <a:lnTo>
                  <a:pt x="0" y="10287000"/>
                </a:lnTo>
                <a:lnTo>
                  <a:pt x="13997626" y="10287000"/>
                </a:lnTo>
                <a:lnTo>
                  <a:pt x="13997626" y="0"/>
                </a:lnTo>
                <a:close/>
              </a:path>
            </a:pathLst>
          </a:custGeom>
          <a:blipFill>
            <a:blip r:embed="rId3"/>
            <a:stretch>
              <a:fillRect l="-55357" t="-27191" r="-61946" b="-31796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8436609" y="-312829"/>
            <a:ext cx="18045432" cy="15629029"/>
            <a:chOff x="0" y="0"/>
            <a:chExt cx="6202680" cy="53721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202680" cy="5372100"/>
            </a:xfrm>
            <a:custGeom>
              <a:avLst/>
              <a:gdLst/>
              <a:ahLst/>
              <a:cxnLst/>
              <a:rect r="r" b="b" t="t" l="l"/>
              <a:pathLst>
                <a:path h="5372100" w="620268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FAFAFA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6265715" y="656619"/>
            <a:ext cx="955485" cy="218188"/>
            <a:chOff x="0" y="0"/>
            <a:chExt cx="1273980" cy="290918"/>
          </a:xfrm>
        </p:grpSpPr>
        <p:grpSp>
          <p:nvGrpSpPr>
            <p:cNvPr name="Group 7" id="7"/>
            <p:cNvGrpSpPr>
              <a:grpSpLocks noChangeAspect="true"/>
            </p:cNvGrpSpPr>
            <p:nvPr/>
          </p:nvGrpSpPr>
          <p:grpSpPr>
            <a:xfrm rot="0">
              <a:off x="983062" y="0"/>
              <a:ext cx="290918" cy="290918"/>
              <a:chOff x="0" y="0"/>
              <a:chExt cx="1708150" cy="1708150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1708150" cy="1708150"/>
              </a:xfrm>
              <a:custGeom>
                <a:avLst/>
                <a:gdLst/>
                <a:ahLst/>
                <a:cxnLst/>
                <a:rect r="r" b="b" t="t" l="l"/>
                <a:pathLst>
                  <a:path h="1708150" w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name="Group 9" id="9"/>
            <p:cNvGrpSpPr>
              <a:grpSpLocks noChangeAspect="true"/>
            </p:cNvGrpSpPr>
            <p:nvPr/>
          </p:nvGrpSpPr>
          <p:grpSpPr>
            <a:xfrm rot="0">
              <a:off x="489944" y="0"/>
              <a:ext cx="290918" cy="290918"/>
              <a:chOff x="0" y="0"/>
              <a:chExt cx="1708150" cy="1708150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1708150" cy="1708150"/>
              </a:xfrm>
              <a:custGeom>
                <a:avLst/>
                <a:gdLst/>
                <a:ahLst/>
                <a:cxnLst/>
                <a:rect r="r" b="b" t="t" l="l"/>
                <a:pathLst>
                  <a:path h="1708150" w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name="Group 11" id="11"/>
            <p:cNvGrpSpPr/>
            <p:nvPr/>
          </p:nvGrpSpPr>
          <p:grpSpPr>
            <a:xfrm rot="0">
              <a:off x="0" y="1587"/>
              <a:ext cx="287744" cy="287744"/>
              <a:chOff x="0" y="0"/>
              <a:chExt cx="6350000" cy="6350000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DA63C"/>
              </a:solidFill>
            </p:spPr>
          </p:sp>
        </p:grpSp>
      </p:grpSp>
      <p:sp>
        <p:nvSpPr>
          <p:cNvPr name="AutoShape 13" id="13"/>
          <p:cNvSpPr/>
          <p:nvPr/>
        </p:nvSpPr>
        <p:spPr>
          <a:xfrm rot="5407090">
            <a:off x="14517231" y="-816619"/>
            <a:ext cx="14581" cy="3118670"/>
          </a:xfrm>
          <a:prstGeom prst="rect">
            <a:avLst/>
          </a:prstGeom>
          <a:solidFill>
            <a:srgbClr val="CDA63C"/>
          </a:solidFill>
        </p:spPr>
      </p:sp>
      <p:sp>
        <p:nvSpPr>
          <p:cNvPr name="AutoShape 14" id="14"/>
          <p:cNvSpPr/>
          <p:nvPr/>
        </p:nvSpPr>
        <p:spPr>
          <a:xfrm rot="5407090">
            <a:off x="14047554" y="5982825"/>
            <a:ext cx="24050" cy="7804315"/>
          </a:xfrm>
          <a:prstGeom prst="rect">
            <a:avLst/>
          </a:prstGeom>
          <a:solidFill>
            <a:srgbClr val="CDA63C"/>
          </a:solidFill>
        </p:spPr>
      </p:sp>
      <p:sp>
        <p:nvSpPr>
          <p:cNvPr name="Freeform 15" id="15"/>
          <p:cNvSpPr/>
          <p:nvPr/>
        </p:nvSpPr>
        <p:spPr>
          <a:xfrm flipH="false" flipV="false" rot="0">
            <a:off x="11073275" y="3267826"/>
            <a:ext cx="2677565" cy="1421536"/>
          </a:xfrm>
          <a:custGeom>
            <a:avLst/>
            <a:gdLst/>
            <a:ahLst/>
            <a:cxnLst/>
            <a:rect r="r" b="b" t="t" l="l"/>
            <a:pathLst>
              <a:path h="1421536" w="2677565">
                <a:moveTo>
                  <a:pt x="0" y="0"/>
                </a:moveTo>
                <a:lnTo>
                  <a:pt x="2677565" y="0"/>
                </a:lnTo>
                <a:lnTo>
                  <a:pt x="2677565" y="1421536"/>
                </a:lnTo>
                <a:lnTo>
                  <a:pt x="0" y="14215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3612616" y="2985262"/>
            <a:ext cx="4480726" cy="1929985"/>
          </a:xfrm>
          <a:custGeom>
            <a:avLst/>
            <a:gdLst/>
            <a:ahLst/>
            <a:cxnLst/>
            <a:rect r="r" b="b" t="t" l="l"/>
            <a:pathLst>
              <a:path h="1929985" w="4480726">
                <a:moveTo>
                  <a:pt x="0" y="0"/>
                </a:moveTo>
                <a:lnTo>
                  <a:pt x="4480725" y="0"/>
                </a:lnTo>
                <a:lnTo>
                  <a:pt x="4480725" y="1929985"/>
                </a:lnTo>
                <a:lnTo>
                  <a:pt x="0" y="19299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11743732" y="2374562"/>
            <a:ext cx="5477468" cy="3626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55"/>
              </a:lnSpc>
            </a:pPr>
            <a:r>
              <a:rPr lang="en-US" b="true" sz="2196" spc="707">
                <a:solidFill>
                  <a:srgbClr val="7E6B73">
                    <a:alpha val="85882"/>
                  </a:srgbClr>
                </a:solidFill>
                <a:latin typeface="Montserrat Light Bold"/>
                <a:ea typeface="Montserrat Light Bold"/>
                <a:cs typeface="Montserrat Light Bold"/>
                <a:sym typeface="Montserrat Light Bold"/>
              </a:rPr>
              <a:t>PORTFOLIO MARKI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1393461" y="5550057"/>
            <a:ext cx="6262120" cy="32128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72"/>
              </a:lnSpc>
            </a:pPr>
            <a:r>
              <a:rPr lang="en-US" sz="2600" spc="215" b="true">
                <a:solidFill>
                  <a:srgbClr val="000000"/>
                </a:solidFill>
                <a:latin typeface="Montserrat Light Bold"/>
                <a:ea typeface="Montserrat Light Bold"/>
                <a:cs typeface="Montserrat Light Bold"/>
                <a:sym typeface="Montserrat Light Bold"/>
              </a:rPr>
              <a:t>The best solutions for business</a:t>
            </a:r>
          </a:p>
          <a:p>
            <a:pPr algn="l">
              <a:lnSpc>
                <a:spcPts val="3172"/>
              </a:lnSpc>
            </a:pPr>
          </a:p>
          <a:p>
            <a:pPr algn="l">
              <a:lnSpc>
                <a:spcPts val="3172"/>
              </a:lnSpc>
            </a:pPr>
          </a:p>
          <a:p>
            <a:pPr algn="l">
              <a:lnSpc>
                <a:spcPts val="3172"/>
              </a:lnSpc>
            </a:pPr>
            <a:r>
              <a:rPr lang="en-US" sz="2600" spc="-41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Prymat dla biznesu to specjalna oferta szerokiej i wyspecjalizowanej gamy surowców, produktów i półproduktów dla branży spożywczej.</a:t>
            </a:r>
          </a:p>
          <a:p>
            <a:pPr algn="l">
              <a:lnSpc>
                <a:spcPts val="3172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82947" y="364951"/>
            <a:ext cx="3693908" cy="1327498"/>
          </a:xfrm>
          <a:custGeom>
            <a:avLst/>
            <a:gdLst/>
            <a:ahLst/>
            <a:cxnLst/>
            <a:rect r="r" b="b" t="t" l="l"/>
            <a:pathLst>
              <a:path h="1327498" w="3693908">
                <a:moveTo>
                  <a:pt x="0" y="0"/>
                </a:moveTo>
                <a:lnTo>
                  <a:pt x="3693908" y="0"/>
                </a:lnTo>
                <a:lnTo>
                  <a:pt x="3693908" y="1327498"/>
                </a:lnTo>
                <a:lnTo>
                  <a:pt x="0" y="13274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AutoShape 3" id="3"/>
          <p:cNvSpPr/>
          <p:nvPr/>
        </p:nvSpPr>
        <p:spPr>
          <a:xfrm rot="5407090">
            <a:off x="10951038" y="-6054824"/>
            <a:ext cx="24722" cy="13636630"/>
          </a:xfrm>
          <a:prstGeom prst="rect">
            <a:avLst/>
          </a:prstGeom>
          <a:solidFill>
            <a:srgbClr val="CDA63C"/>
          </a:solidFill>
        </p:spPr>
      </p:sp>
      <p:sp>
        <p:nvSpPr>
          <p:cNvPr name="AutoShape 4" id="4"/>
          <p:cNvSpPr/>
          <p:nvPr/>
        </p:nvSpPr>
        <p:spPr>
          <a:xfrm rot="5407090">
            <a:off x="9721433" y="1609593"/>
            <a:ext cx="28775" cy="16528060"/>
          </a:xfrm>
          <a:prstGeom prst="rect">
            <a:avLst/>
          </a:prstGeom>
          <a:solidFill>
            <a:srgbClr val="CDA63C"/>
          </a:solidFill>
        </p:spPr>
      </p:sp>
      <p:grpSp>
        <p:nvGrpSpPr>
          <p:cNvPr name="Group 5" id="5"/>
          <p:cNvGrpSpPr/>
          <p:nvPr/>
        </p:nvGrpSpPr>
        <p:grpSpPr>
          <a:xfrm rot="-10800000">
            <a:off x="1471833" y="9490613"/>
            <a:ext cx="955485" cy="218188"/>
            <a:chOff x="0" y="0"/>
            <a:chExt cx="1273980" cy="290918"/>
          </a:xfrm>
        </p:grpSpPr>
        <p:grpSp>
          <p:nvGrpSpPr>
            <p:cNvPr name="Group 6" id="6"/>
            <p:cNvGrpSpPr>
              <a:grpSpLocks noChangeAspect="true"/>
            </p:cNvGrpSpPr>
            <p:nvPr/>
          </p:nvGrpSpPr>
          <p:grpSpPr>
            <a:xfrm rot="0">
              <a:off x="983062" y="0"/>
              <a:ext cx="290918" cy="290918"/>
              <a:chOff x="0" y="0"/>
              <a:chExt cx="1708150" cy="1708150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1708150" cy="1708150"/>
              </a:xfrm>
              <a:custGeom>
                <a:avLst/>
                <a:gdLst/>
                <a:ahLst/>
                <a:cxnLst/>
                <a:rect r="r" b="b" t="t" l="l"/>
                <a:pathLst>
                  <a:path h="1708150" w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name="Group 8" id="8"/>
            <p:cNvGrpSpPr>
              <a:grpSpLocks noChangeAspect="true"/>
            </p:cNvGrpSpPr>
            <p:nvPr/>
          </p:nvGrpSpPr>
          <p:grpSpPr>
            <a:xfrm rot="0">
              <a:off x="489944" y="0"/>
              <a:ext cx="290918" cy="290918"/>
              <a:chOff x="0" y="0"/>
              <a:chExt cx="1708150" cy="1708150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1708150" cy="1708150"/>
              </a:xfrm>
              <a:custGeom>
                <a:avLst/>
                <a:gdLst/>
                <a:ahLst/>
                <a:cxnLst/>
                <a:rect r="r" b="b" t="t" l="l"/>
                <a:pathLst>
                  <a:path h="1708150" w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name="Group 10" id="10"/>
            <p:cNvGrpSpPr/>
            <p:nvPr/>
          </p:nvGrpSpPr>
          <p:grpSpPr>
            <a:xfrm rot="0">
              <a:off x="0" y="1587"/>
              <a:ext cx="287744" cy="287744"/>
              <a:chOff x="0" y="0"/>
              <a:chExt cx="6350000" cy="6350000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DA63C"/>
              </a:solidFill>
            </p:spPr>
          </p:sp>
        </p:grpSp>
      </p:grpSp>
      <p:grpSp>
        <p:nvGrpSpPr>
          <p:cNvPr name="Group 12" id="12"/>
          <p:cNvGrpSpPr/>
          <p:nvPr/>
        </p:nvGrpSpPr>
        <p:grpSpPr>
          <a:xfrm rot="0">
            <a:off x="371430" y="9067879"/>
            <a:ext cx="907930" cy="907930"/>
            <a:chOff x="0" y="0"/>
            <a:chExt cx="1210574" cy="1210574"/>
          </a:xfrm>
        </p:grpSpPr>
        <p:grpSp>
          <p:nvGrpSpPr>
            <p:cNvPr name="Group 13" id="13"/>
            <p:cNvGrpSpPr/>
            <p:nvPr/>
          </p:nvGrpSpPr>
          <p:grpSpPr>
            <a:xfrm rot="0">
              <a:off x="0" y="0"/>
              <a:ext cx="1210574" cy="1210574"/>
              <a:chOff x="0" y="0"/>
              <a:chExt cx="6350000" cy="6350000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DA63C">
                  <a:alpha val="38824"/>
                </a:srgbClr>
              </a:solidFill>
            </p:spPr>
          </p:sp>
        </p:grpSp>
        <p:sp>
          <p:nvSpPr>
            <p:cNvPr name="TextBox 15" id="15"/>
            <p:cNvSpPr txBox="true"/>
            <p:nvPr/>
          </p:nvSpPr>
          <p:spPr>
            <a:xfrm rot="0">
              <a:off x="0" y="286830"/>
              <a:ext cx="1210574" cy="72558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637"/>
                </a:lnSpc>
              </a:pPr>
              <a:r>
                <a:rPr lang="en-US" sz="3306">
                  <a:solidFill>
                    <a:srgbClr val="FAFAFA"/>
                  </a:solidFill>
                  <a:latin typeface="Overpass Light Bold"/>
                  <a:ea typeface="Overpass Light Bold"/>
                  <a:cs typeface="Overpass Light Bold"/>
                  <a:sym typeface="Overpass Light Bold"/>
                </a:rPr>
                <a:t>27</a:t>
              </a:r>
            </a:p>
          </p:txBody>
        </p:sp>
      </p:grpSp>
      <p:sp>
        <p:nvSpPr>
          <p:cNvPr name="TextBox 16" id="16"/>
          <p:cNvSpPr txBox="true"/>
          <p:nvPr/>
        </p:nvSpPr>
        <p:spPr>
          <a:xfrm rot="0">
            <a:off x="282947" y="3355384"/>
            <a:ext cx="4060087" cy="1879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19"/>
              </a:lnSpc>
            </a:pPr>
          </a:p>
        </p:txBody>
      </p:sp>
      <p:sp>
        <p:nvSpPr>
          <p:cNvPr name="TextBox 17" id="17"/>
          <p:cNvSpPr txBox="true"/>
          <p:nvPr/>
        </p:nvSpPr>
        <p:spPr>
          <a:xfrm rot="0">
            <a:off x="4057541" y="6923476"/>
            <a:ext cx="4274239" cy="197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99"/>
              </a:lnSpc>
            </a:pPr>
          </a:p>
        </p:txBody>
      </p:sp>
      <p:sp>
        <p:nvSpPr>
          <p:cNvPr name="Freeform 18" id="18"/>
          <p:cNvSpPr/>
          <p:nvPr/>
        </p:nvSpPr>
        <p:spPr>
          <a:xfrm flipH="false" flipV="false" rot="0">
            <a:off x="3364096" y="7036867"/>
            <a:ext cx="4802268" cy="33819"/>
          </a:xfrm>
          <a:custGeom>
            <a:avLst/>
            <a:gdLst/>
            <a:ahLst/>
            <a:cxnLst/>
            <a:rect r="r" b="b" t="t" l="l"/>
            <a:pathLst>
              <a:path h="33819" w="4802268">
                <a:moveTo>
                  <a:pt x="0" y="0"/>
                </a:moveTo>
                <a:lnTo>
                  <a:pt x="4802268" y="0"/>
                </a:lnTo>
                <a:lnTo>
                  <a:pt x="4802268" y="33819"/>
                </a:lnTo>
                <a:lnTo>
                  <a:pt x="0" y="338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9655608" y="7011902"/>
            <a:ext cx="5212549" cy="36708"/>
          </a:xfrm>
          <a:custGeom>
            <a:avLst/>
            <a:gdLst/>
            <a:ahLst/>
            <a:cxnLst/>
            <a:rect r="r" b="b" t="t" l="l"/>
            <a:pathLst>
              <a:path h="36708" w="5212549">
                <a:moveTo>
                  <a:pt x="0" y="0"/>
                </a:moveTo>
                <a:lnTo>
                  <a:pt x="5212549" y="0"/>
                </a:lnTo>
                <a:lnTo>
                  <a:pt x="5212549" y="36708"/>
                </a:lnTo>
                <a:lnTo>
                  <a:pt x="0" y="367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39218" b="-39218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2439235" y="2689907"/>
            <a:ext cx="6338196" cy="4222823"/>
          </a:xfrm>
          <a:custGeom>
            <a:avLst/>
            <a:gdLst/>
            <a:ahLst/>
            <a:cxnLst/>
            <a:rect r="r" b="b" t="t" l="l"/>
            <a:pathLst>
              <a:path h="4222823" w="6338196">
                <a:moveTo>
                  <a:pt x="0" y="0"/>
                </a:moveTo>
                <a:lnTo>
                  <a:pt x="6338195" y="0"/>
                </a:lnTo>
                <a:lnTo>
                  <a:pt x="6338195" y="4222823"/>
                </a:lnTo>
                <a:lnTo>
                  <a:pt x="0" y="42228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9144000" y="2606471"/>
            <a:ext cx="6475536" cy="4317024"/>
          </a:xfrm>
          <a:custGeom>
            <a:avLst/>
            <a:gdLst/>
            <a:ahLst/>
            <a:cxnLst/>
            <a:rect r="r" b="b" t="t" l="l"/>
            <a:pathLst>
              <a:path h="4317024" w="6475536">
                <a:moveTo>
                  <a:pt x="0" y="0"/>
                </a:moveTo>
                <a:lnTo>
                  <a:pt x="6475536" y="0"/>
                </a:lnTo>
                <a:lnTo>
                  <a:pt x="6475536" y="4317024"/>
                </a:lnTo>
                <a:lnTo>
                  <a:pt x="0" y="43170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4145073" y="857850"/>
            <a:ext cx="12718583" cy="457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spc="216">
                <a:solidFill>
                  <a:srgbClr val="4D4A46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PRYMAT DLA BIZNESU - PORTFOLIO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8001765" y="9289175"/>
            <a:ext cx="4274239" cy="197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99"/>
              </a:lnSpc>
            </a:pPr>
          </a:p>
        </p:txBody>
      </p:sp>
      <p:sp>
        <p:nvSpPr>
          <p:cNvPr name="TextBox 24" id="24"/>
          <p:cNvSpPr txBox="true"/>
          <p:nvPr/>
        </p:nvSpPr>
        <p:spPr>
          <a:xfrm rot="0">
            <a:off x="16999022" y="9445644"/>
            <a:ext cx="770057" cy="4975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b="true" sz="280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22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6999022" y="9210675"/>
            <a:ext cx="770057" cy="4975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b="true" sz="280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28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6999022" y="9210675"/>
            <a:ext cx="770057" cy="4975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b="true" sz="280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28</a:t>
            </a:r>
          </a:p>
        </p:txBody>
      </p:sp>
      <p:grpSp>
        <p:nvGrpSpPr>
          <p:cNvPr name="Group 27" id="27"/>
          <p:cNvGrpSpPr/>
          <p:nvPr/>
        </p:nvGrpSpPr>
        <p:grpSpPr>
          <a:xfrm rot="0">
            <a:off x="10504365" y="6912730"/>
            <a:ext cx="4060087" cy="898398"/>
            <a:chOff x="0" y="0"/>
            <a:chExt cx="5413449" cy="1197865"/>
          </a:xfrm>
        </p:grpSpPr>
        <p:sp>
          <p:nvSpPr>
            <p:cNvPr name="TextBox 28" id="28"/>
            <p:cNvSpPr txBox="true"/>
            <p:nvPr/>
          </p:nvSpPr>
          <p:spPr>
            <a:xfrm rot="0">
              <a:off x="0" y="0"/>
              <a:ext cx="5413449" cy="25057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519"/>
                </a:lnSpc>
              </a:pPr>
            </a:p>
          </p:txBody>
        </p:sp>
        <p:sp>
          <p:nvSpPr>
            <p:cNvPr name="TextBox 29" id="29"/>
            <p:cNvSpPr txBox="true"/>
            <p:nvPr/>
          </p:nvSpPr>
          <p:spPr>
            <a:xfrm rot="0">
              <a:off x="0" y="400890"/>
              <a:ext cx="5413449" cy="79697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352"/>
                </a:lnSpc>
              </a:pPr>
              <a:r>
                <a:rPr lang="en-US" sz="2100">
                  <a:solidFill>
                    <a:srgbClr val="000000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MIESZANKI FUNKCJONANE DO PRZEMYSŁY MIĘSNEGO </a:t>
              </a: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3892125" y="6864198"/>
            <a:ext cx="4274239" cy="913504"/>
            <a:chOff x="0" y="0"/>
            <a:chExt cx="5698985" cy="1218005"/>
          </a:xfrm>
        </p:grpSpPr>
        <p:sp>
          <p:nvSpPr>
            <p:cNvPr name="TextBox 31" id="31"/>
            <p:cNvSpPr txBox="true"/>
            <p:nvPr/>
          </p:nvSpPr>
          <p:spPr>
            <a:xfrm rot="0">
              <a:off x="0" y="0"/>
              <a:ext cx="5698985" cy="26379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599"/>
                </a:lnSpc>
              </a:pPr>
            </a:p>
          </p:txBody>
        </p:sp>
        <p:sp>
          <p:nvSpPr>
            <p:cNvPr name="TextBox 32" id="32"/>
            <p:cNvSpPr txBox="true"/>
            <p:nvPr/>
          </p:nvSpPr>
          <p:spPr>
            <a:xfrm rot="0">
              <a:off x="0" y="421031"/>
              <a:ext cx="5698985" cy="79697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352"/>
                </a:lnSpc>
              </a:pPr>
              <a:r>
                <a:rPr lang="en-US" sz="2100" spc="-161">
                  <a:solidFill>
                    <a:srgbClr val="000000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JEDNORODNE I MIESZANKI DO PRZEMYSŁU  SPOŻYWCZEGO </a:t>
              </a:r>
            </a:p>
          </p:txBody>
        </p:sp>
      </p:grp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-244595">
            <a:off x="-342517" y="-637034"/>
            <a:ext cx="18973033" cy="11561068"/>
          </a:xfrm>
          <a:custGeom>
            <a:avLst/>
            <a:gdLst/>
            <a:ahLst/>
            <a:cxnLst/>
            <a:rect r="r" b="b" t="t" l="l"/>
            <a:pathLst>
              <a:path h="11561068" w="18973033">
                <a:moveTo>
                  <a:pt x="18241730" y="0"/>
                </a:moveTo>
                <a:lnTo>
                  <a:pt x="0" y="1300095"/>
                </a:lnTo>
                <a:lnTo>
                  <a:pt x="731304" y="11561068"/>
                </a:lnTo>
                <a:lnTo>
                  <a:pt x="18973034" y="10260973"/>
                </a:lnTo>
                <a:lnTo>
                  <a:pt x="18241730" y="0"/>
                </a:lnTo>
                <a:close/>
              </a:path>
            </a:pathLst>
          </a:custGeom>
          <a:blipFill>
            <a:blip r:embed="rId2"/>
            <a:stretch>
              <a:fillRect l="-44450" t="0" r="-414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481472" y="-3312298"/>
            <a:ext cx="16503886" cy="14293906"/>
            <a:chOff x="0" y="0"/>
            <a:chExt cx="6202680" cy="53721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202680" cy="5372100"/>
            </a:xfrm>
            <a:custGeom>
              <a:avLst/>
              <a:gdLst/>
              <a:ahLst/>
              <a:cxnLst/>
              <a:rect r="r" b="b" t="t" l="l"/>
              <a:pathLst>
                <a:path h="5372100" w="620268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FAFAFA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1471833" y="9490613"/>
            <a:ext cx="955485" cy="218188"/>
            <a:chOff x="0" y="0"/>
            <a:chExt cx="1273980" cy="290918"/>
          </a:xfrm>
        </p:grpSpPr>
        <p:grpSp>
          <p:nvGrpSpPr>
            <p:cNvPr name="Group 6" id="6"/>
            <p:cNvGrpSpPr>
              <a:grpSpLocks noChangeAspect="true"/>
            </p:cNvGrpSpPr>
            <p:nvPr/>
          </p:nvGrpSpPr>
          <p:grpSpPr>
            <a:xfrm rot="0">
              <a:off x="983062" y="0"/>
              <a:ext cx="290918" cy="290918"/>
              <a:chOff x="0" y="0"/>
              <a:chExt cx="1708150" cy="1708150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1708150" cy="1708150"/>
              </a:xfrm>
              <a:custGeom>
                <a:avLst/>
                <a:gdLst/>
                <a:ahLst/>
                <a:cxnLst/>
                <a:rect r="r" b="b" t="t" l="l"/>
                <a:pathLst>
                  <a:path h="1708150" w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name="Group 8" id="8"/>
            <p:cNvGrpSpPr>
              <a:grpSpLocks noChangeAspect="true"/>
            </p:cNvGrpSpPr>
            <p:nvPr/>
          </p:nvGrpSpPr>
          <p:grpSpPr>
            <a:xfrm rot="0">
              <a:off x="489944" y="0"/>
              <a:ext cx="290918" cy="290918"/>
              <a:chOff x="0" y="0"/>
              <a:chExt cx="1708150" cy="1708150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1708150" cy="1708150"/>
              </a:xfrm>
              <a:custGeom>
                <a:avLst/>
                <a:gdLst/>
                <a:ahLst/>
                <a:cxnLst/>
                <a:rect r="r" b="b" t="t" l="l"/>
                <a:pathLst>
                  <a:path h="1708150" w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name="Group 10" id="10"/>
            <p:cNvGrpSpPr/>
            <p:nvPr/>
          </p:nvGrpSpPr>
          <p:grpSpPr>
            <a:xfrm rot="0">
              <a:off x="0" y="1587"/>
              <a:ext cx="287744" cy="287744"/>
              <a:chOff x="0" y="0"/>
              <a:chExt cx="6350000" cy="6350000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DA63C"/>
              </a:solidFill>
            </p:spPr>
          </p:sp>
        </p:grpSp>
      </p:grpSp>
      <p:sp>
        <p:nvSpPr>
          <p:cNvPr name="TextBox 12" id="12"/>
          <p:cNvSpPr txBox="true"/>
          <p:nvPr/>
        </p:nvSpPr>
        <p:spPr>
          <a:xfrm rot="0">
            <a:off x="10481472" y="8855237"/>
            <a:ext cx="6963130" cy="4585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765"/>
              </a:lnSpc>
            </a:pPr>
            <a:r>
              <a:rPr lang="en-US" sz="2896" spc="932">
                <a:solidFill>
                  <a:srgbClr val="7E6B73">
                    <a:alpha val="85882"/>
                  </a:srgbClr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DZIĘKUJEMY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16303815" y="656619"/>
            <a:ext cx="955485" cy="218188"/>
            <a:chOff x="0" y="0"/>
            <a:chExt cx="1273980" cy="290918"/>
          </a:xfrm>
        </p:grpSpPr>
        <p:grpSp>
          <p:nvGrpSpPr>
            <p:cNvPr name="Group 14" id="14"/>
            <p:cNvGrpSpPr>
              <a:grpSpLocks noChangeAspect="true"/>
            </p:cNvGrpSpPr>
            <p:nvPr/>
          </p:nvGrpSpPr>
          <p:grpSpPr>
            <a:xfrm rot="0">
              <a:off x="983062" y="0"/>
              <a:ext cx="290918" cy="290918"/>
              <a:chOff x="0" y="0"/>
              <a:chExt cx="1708150" cy="1708150"/>
            </a:xfrm>
          </p:grpSpPr>
          <p:sp>
            <p:nvSpPr>
              <p:cNvPr name="Freeform 15" id="15"/>
              <p:cNvSpPr/>
              <p:nvPr/>
            </p:nvSpPr>
            <p:spPr>
              <a:xfrm flipH="false" flipV="false" rot="0">
                <a:off x="0" y="0"/>
                <a:ext cx="1708150" cy="1708150"/>
              </a:xfrm>
              <a:custGeom>
                <a:avLst/>
                <a:gdLst/>
                <a:ahLst/>
                <a:cxnLst/>
                <a:rect r="r" b="b" t="t" l="l"/>
                <a:pathLst>
                  <a:path h="1708150" w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name="Group 16" id="16"/>
            <p:cNvGrpSpPr>
              <a:grpSpLocks noChangeAspect="true"/>
            </p:cNvGrpSpPr>
            <p:nvPr/>
          </p:nvGrpSpPr>
          <p:grpSpPr>
            <a:xfrm rot="0">
              <a:off x="489944" y="0"/>
              <a:ext cx="290918" cy="290918"/>
              <a:chOff x="0" y="0"/>
              <a:chExt cx="1708150" cy="1708150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0" y="0"/>
                <a:ext cx="1708150" cy="1708150"/>
              </a:xfrm>
              <a:custGeom>
                <a:avLst/>
                <a:gdLst/>
                <a:ahLst/>
                <a:cxnLst/>
                <a:rect r="r" b="b" t="t" l="l"/>
                <a:pathLst>
                  <a:path h="1708150" w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name="Group 18" id="18"/>
            <p:cNvGrpSpPr/>
            <p:nvPr/>
          </p:nvGrpSpPr>
          <p:grpSpPr>
            <a:xfrm rot="0">
              <a:off x="0" y="1587"/>
              <a:ext cx="287744" cy="287744"/>
              <a:chOff x="0" y="0"/>
              <a:chExt cx="6350000" cy="6350000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DA63C"/>
              </a:solidFill>
            </p:spPr>
          </p:sp>
        </p:grpSp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1028700" y="5101578"/>
            <a:ext cx="16230600" cy="29294"/>
          </a:xfrm>
          <a:prstGeom prst="rect">
            <a:avLst/>
          </a:prstGeom>
          <a:solidFill>
            <a:srgbClr val="CDA63C"/>
          </a:solid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6435021"/>
            <a:ext cx="420642" cy="382784"/>
          </a:xfrm>
          <a:custGeom>
            <a:avLst/>
            <a:gdLst/>
            <a:ahLst/>
            <a:cxnLst/>
            <a:rect r="r" b="b" t="t" l="l"/>
            <a:pathLst>
              <a:path h="382784" w="420642">
                <a:moveTo>
                  <a:pt x="0" y="0"/>
                </a:moveTo>
                <a:lnTo>
                  <a:pt x="420642" y="0"/>
                </a:lnTo>
                <a:lnTo>
                  <a:pt x="420642" y="382784"/>
                </a:lnTo>
                <a:lnTo>
                  <a:pt x="0" y="3827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127810" y="6435021"/>
            <a:ext cx="420642" cy="382784"/>
          </a:xfrm>
          <a:custGeom>
            <a:avLst/>
            <a:gdLst/>
            <a:ahLst/>
            <a:cxnLst/>
            <a:rect r="r" b="b" t="t" l="l"/>
            <a:pathLst>
              <a:path h="382784" w="420642">
                <a:moveTo>
                  <a:pt x="0" y="0"/>
                </a:moveTo>
                <a:lnTo>
                  <a:pt x="420642" y="0"/>
                </a:lnTo>
                <a:lnTo>
                  <a:pt x="420642" y="382784"/>
                </a:lnTo>
                <a:lnTo>
                  <a:pt x="0" y="3827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1312645" y="6435021"/>
            <a:ext cx="420642" cy="382784"/>
          </a:xfrm>
          <a:custGeom>
            <a:avLst/>
            <a:gdLst/>
            <a:ahLst/>
            <a:cxnLst/>
            <a:rect r="r" b="b" t="t" l="l"/>
            <a:pathLst>
              <a:path h="382784" w="420642">
                <a:moveTo>
                  <a:pt x="0" y="0"/>
                </a:moveTo>
                <a:lnTo>
                  <a:pt x="420642" y="0"/>
                </a:lnTo>
                <a:lnTo>
                  <a:pt x="420642" y="382784"/>
                </a:lnTo>
                <a:lnTo>
                  <a:pt x="0" y="3827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5400000">
            <a:off x="16672463" y="8671463"/>
            <a:ext cx="955485" cy="218188"/>
            <a:chOff x="0" y="0"/>
            <a:chExt cx="1273980" cy="290918"/>
          </a:xfrm>
        </p:grpSpPr>
        <p:grpSp>
          <p:nvGrpSpPr>
            <p:cNvPr name="Group 7" id="7"/>
            <p:cNvGrpSpPr>
              <a:grpSpLocks noChangeAspect="true"/>
            </p:cNvGrpSpPr>
            <p:nvPr/>
          </p:nvGrpSpPr>
          <p:grpSpPr>
            <a:xfrm rot="0">
              <a:off x="983062" y="0"/>
              <a:ext cx="290918" cy="290918"/>
              <a:chOff x="0" y="0"/>
              <a:chExt cx="1708150" cy="1708150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1708150" cy="1708150"/>
              </a:xfrm>
              <a:custGeom>
                <a:avLst/>
                <a:gdLst/>
                <a:ahLst/>
                <a:cxnLst/>
                <a:rect r="r" b="b" t="t" l="l"/>
                <a:pathLst>
                  <a:path h="1708150" w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name="Group 9" id="9"/>
            <p:cNvGrpSpPr>
              <a:grpSpLocks noChangeAspect="true"/>
            </p:cNvGrpSpPr>
            <p:nvPr/>
          </p:nvGrpSpPr>
          <p:grpSpPr>
            <a:xfrm rot="0">
              <a:off x="489944" y="0"/>
              <a:ext cx="290918" cy="290918"/>
              <a:chOff x="0" y="0"/>
              <a:chExt cx="1708150" cy="1708150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1708150" cy="1708150"/>
              </a:xfrm>
              <a:custGeom>
                <a:avLst/>
                <a:gdLst/>
                <a:ahLst/>
                <a:cxnLst/>
                <a:rect r="r" b="b" t="t" l="l"/>
                <a:pathLst>
                  <a:path h="1708150" w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name="Group 11" id="11"/>
            <p:cNvGrpSpPr/>
            <p:nvPr/>
          </p:nvGrpSpPr>
          <p:grpSpPr>
            <a:xfrm rot="0">
              <a:off x="0" y="1587"/>
              <a:ext cx="287744" cy="287744"/>
              <a:chOff x="0" y="0"/>
              <a:chExt cx="6350000" cy="6350000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DA63C"/>
              </a:solidFill>
            </p:spPr>
          </p:sp>
        </p:grpSp>
      </p:grpSp>
      <p:sp>
        <p:nvSpPr>
          <p:cNvPr name="Freeform 13" id="13"/>
          <p:cNvSpPr/>
          <p:nvPr/>
        </p:nvSpPr>
        <p:spPr>
          <a:xfrm flipH="false" flipV="false" rot="0">
            <a:off x="13919512" y="364951"/>
            <a:ext cx="3693908" cy="1327498"/>
          </a:xfrm>
          <a:custGeom>
            <a:avLst/>
            <a:gdLst/>
            <a:ahLst/>
            <a:cxnLst/>
            <a:rect r="r" b="b" t="t" l="l"/>
            <a:pathLst>
              <a:path h="1327498" w="3693908">
                <a:moveTo>
                  <a:pt x="0" y="0"/>
                </a:moveTo>
                <a:lnTo>
                  <a:pt x="3693908" y="0"/>
                </a:lnTo>
                <a:lnTo>
                  <a:pt x="3693908" y="1327498"/>
                </a:lnTo>
                <a:lnTo>
                  <a:pt x="0" y="13274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028700" y="2105025"/>
            <a:ext cx="14038337" cy="26797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449"/>
              </a:lnSpc>
            </a:pPr>
            <a:r>
              <a:rPr lang="en-US" sz="9499">
                <a:solidFill>
                  <a:srgbClr val="1A1B18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Grupa Prymat działa </a:t>
            </a:r>
          </a:p>
          <a:p>
            <a:pPr algn="l">
              <a:lnSpc>
                <a:spcPts val="10450"/>
              </a:lnSpc>
            </a:pPr>
            <a:r>
              <a:rPr lang="en-US" sz="9500">
                <a:solidFill>
                  <a:srgbClr val="1A1B18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w 3 obszarach:</a:t>
            </a:r>
          </a:p>
        </p:txBody>
      </p:sp>
      <p:grpSp>
        <p:nvGrpSpPr>
          <p:cNvPr name="Group 15" id="15"/>
          <p:cNvGrpSpPr/>
          <p:nvPr/>
        </p:nvGrpSpPr>
        <p:grpSpPr>
          <a:xfrm rot="0">
            <a:off x="1717915" y="6438292"/>
            <a:ext cx="3943170" cy="2832068"/>
            <a:chOff x="0" y="0"/>
            <a:chExt cx="5257560" cy="3776091"/>
          </a:xfrm>
        </p:grpSpPr>
        <p:sp>
          <p:nvSpPr>
            <p:cNvPr name="TextBox 16" id="16"/>
            <p:cNvSpPr txBox="true"/>
            <p:nvPr/>
          </p:nvSpPr>
          <p:spPr>
            <a:xfrm rot="0">
              <a:off x="0" y="-19050"/>
              <a:ext cx="5257560" cy="58123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639"/>
                </a:lnSpc>
              </a:pPr>
              <a:r>
                <a:rPr lang="en-US" sz="2799" spc="-41" b="true">
                  <a:solidFill>
                    <a:srgbClr val="1A1B18"/>
                  </a:solidFill>
                  <a:latin typeface="Montserrat Semi-Bold Bold"/>
                  <a:ea typeface="Montserrat Semi-Bold Bold"/>
                  <a:cs typeface="Montserrat Semi-Bold Bold"/>
                  <a:sym typeface="Montserrat Semi-Bold Bold"/>
                </a:rPr>
                <a:t>Dla detalu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0" y="948189"/>
              <a:ext cx="5257560" cy="28279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799"/>
                </a:lnSpc>
              </a:pPr>
              <a:r>
                <a:rPr lang="en-US" sz="1999">
                  <a:solidFill>
                    <a:srgbClr val="1A1B18"/>
                  </a:solidFill>
                  <a:latin typeface="Overpass Light"/>
                  <a:ea typeface="Overpass Light"/>
                  <a:cs typeface="Overpass Light"/>
                  <a:sym typeface="Overpass Light"/>
                </a:rPr>
                <a:t>Jesteśmy szeroko obecni </a:t>
              </a:r>
            </a:p>
            <a:p>
              <a:pPr algn="l">
                <a:lnSpc>
                  <a:spcPts val="2799"/>
                </a:lnSpc>
              </a:pPr>
              <a:r>
                <a:rPr lang="en-US" sz="1999">
                  <a:solidFill>
                    <a:srgbClr val="1A1B18"/>
                  </a:solidFill>
                  <a:latin typeface="Overpass Light"/>
                  <a:ea typeface="Overpass Light"/>
                  <a:cs typeface="Overpass Light"/>
                  <a:sym typeface="Overpass Light"/>
                </a:rPr>
                <a:t>w kanale sieci nowoczesnych, tradycyjnych, a także w sklepach indywidualnych. </a:t>
              </a:r>
            </a:p>
            <a:p>
              <a:pPr algn="l">
                <a:lnSpc>
                  <a:spcPts val="2800"/>
                </a:lnSpc>
              </a:pPr>
              <a:r>
                <a:rPr lang="en-US" sz="2000">
                  <a:solidFill>
                    <a:srgbClr val="1A1B18"/>
                  </a:solidFill>
                  <a:latin typeface="Overpass Light"/>
                  <a:ea typeface="Overpass Light"/>
                  <a:cs typeface="Overpass Light"/>
                  <a:sym typeface="Overpass Light"/>
                </a:rPr>
                <a:t>Specjalizujemy się również w produkcji marek własnych. </a:t>
              </a: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6817025" y="6438292"/>
            <a:ext cx="3844186" cy="2438205"/>
            <a:chOff x="0" y="0"/>
            <a:chExt cx="5125581" cy="3250940"/>
          </a:xfrm>
        </p:grpSpPr>
        <p:sp>
          <p:nvSpPr>
            <p:cNvPr name="TextBox 19" id="19"/>
            <p:cNvSpPr txBox="true"/>
            <p:nvPr/>
          </p:nvSpPr>
          <p:spPr>
            <a:xfrm rot="0">
              <a:off x="0" y="-19050"/>
              <a:ext cx="5125581" cy="52281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249"/>
                </a:lnSpc>
              </a:pPr>
              <a:r>
                <a:rPr lang="en-US" sz="2499" spc="-37" b="true">
                  <a:solidFill>
                    <a:srgbClr val="1A1B18"/>
                  </a:solidFill>
                  <a:latin typeface="Montserrat Semi-Bold Bold"/>
                  <a:ea typeface="Montserrat Semi-Bold Bold"/>
                  <a:cs typeface="Montserrat Semi-Bold Bold"/>
                  <a:sym typeface="Montserrat Semi-Bold Bold"/>
                </a:rPr>
                <a:t>Dla gastronomii</a:t>
              </a:r>
            </a:p>
          </p:txBody>
        </p:sp>
        <p:sp>
          <p:nvSpPr>
            <p:cNvPr name="TextBox 20" id="20"/>
            <p:cNvSpPr txBox="true"/>
            <p:nvPr/>
          </p:nvSpPr>
          <p:spPr>
            <a:xfrm rot="0">
              <a:off x="0" y="889769"/>
              <a:ext cx="5125581" cy="236117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799"/>
                </a:lnSpc>
              </a:pPr>
              <a:r>
                <a:rPr lang="en-US" sz="1999">
                  <a:solidFill>
                    <a:srgbClr val="1A1B18"/>
                  </a:solidFill>
                  <a:latin typeface="Overpass Light"/>
                  <a:ea typeface="Overpass Light"/>
                  <a:cs typeface="Overpass Light"/>
                  <a:sym typeface="Overpass Light"/>
                </a:rPr>
                <a:t>Oferujemy szeroki wybór produktów dla sektora HoReCa - hotele, restauracje i catering, </a:t>
              </a:r>
            </a:p>
            <a:p>
              <a:pPr algn="l">
                <a:lnSpc>
                  <a:spcPts val="2800"/>
                </a:lnSpc>
              </a:pPr>
              <a:r>
                <a:rPr lang="en-US" sz="2000">
                  <a:solidFill>
                    <a:srgbClr val="1A1B18"/>
                  </a:solidFill>
                  <a:latin typeface="Overpass Light"/>
                  <a:ea typeface="Overpass Light"/>
                  <a:cs typeface="Overpass Light"/>
                  <a:sym typeface="Overpass Light"/>
                </a:rPr>
                <a:t>a także dla stołówek oraz małej gastronomii.</a:t>
              </a: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12001859" y="6438292"/>
            <a:ext cx="4571162" cy="2788253"/>
            <a:chOff x="0" y="0"/>
            <a:chExt cx="6094883" cy="3717671"/>
          </a:xfrm>
        </p:grpSpPr>
        <p:sp>
          <p:nvSpPr>
            <p:cNvPr name="TextBox 22" id="22"/>
            <p:cNvSpPr txBox="true"/>
            <p:nvPr/>
          </p:nvSpPr>
          <p:spPr>
            <a:xfrm rot="0">
              <a:off x="0" y="-19050"/>
              <a:ext cx="6094883" cy="52281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249"/>
                </a:lnSpc>
              </a:pPr>
              <a:r>
                <a:rPr lang="en-US" sz="2499" spc="-37" b="true">
                  <a:solidFill>
                    <a:srgbClr val="1A1B18"/>
                  </a:solidFill>
                  <a:latin typeface="Montserrat Semi-Bold Bold"/>
                  <a:ea typeface="Montserrat Semi-Bold Bold"/>
                  <a:cs typeface="Montserrat Semi-Bold Bold"/>
                  <a:sym typeface="Montserrat Semi-Bold Bold"/>
                </a:rPr>
                <a:t>Dla partnerów biznesowych</a:t>
              </a:r>
            </a:p>
          </p:txBody>
        </p:sp>
        <p:sp>
          <p:nvSpPr>
            <p:cNvPr name="TextBox 23" id="23"/>
            <p:cNvSpPr txBox="true"/>
            <p:nvPr/>
          </p:nvSpPr>
          <p:spPr>
            <a:xfrm rot="0">
              <a:off x="0" y="889769"/>
              <a:ext cx="6094883" cy="28279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799"/>
                </a:lnSpc>
              </a:pPr>
              <a:r>
                <a:rPr lang="en-US" sz="1999">
                  <a:solidFill>
                    <a:srgbClr val="1A1B18"/>
                  </a:solidFill>
                  <a:latin typeface="Overpass Light"/>
                  <a:ea typeface="Overpass Light"/>
                  <a:cs typeface="Overpass Light"/>
                  <a:sym typeface="Overpass Light"/>
                </a:rPr>
                <a:t>Jako jeden z liderów rynku FMCG mamy wiele do zaoferowania w B2B. Naszymi odbiorcami są m.in. producenci przekąsek, dań gotowych oraz przemysł rybny i mięsny.</a:t>
              </a:r>
            </a:p>
            <a:p>
              <a:pPr algn="l">
                <a:lnSpc>
                  <a:spcPts val="2800"/>
                </a:lnSpc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282947" y="9145742"/>
            <a:ext cx="907930" cy="907930"/>
            <a:chOff x="0" y="0"/>
            <a:chExt cx="1210574" cy="1210574"/>
          </a:xfrm>
        </p:grpSpPr>
        <p:grpSp>
          <p:nvGrpSpPr>
            <p:cNvPr name="Group 25" id="25"/>
            <p:cNvGrpSpPr/>
            <p:nvPr/>
          </p:nvGrpSpPr>
          <p:grpSpPr>
            <a:xfrm rot="0">
              <a:off x="0" y="0"/>
              <a:ext cx="1210574" cy="1210574"/>
              <a:chOff x="0" y="0"/>
              <a:chExt cx="6350000" cy="6350000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5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5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DA63C">
                  <a:alpha val="38824"/>
                </a:srgbClr>
              </a:solidFill>
            </p:spPr>
          </p:sp>
        </p:grpSp>
        <p:sp>
          <p:nvSpPr>
            <p:cNvPr name="TextBox 27" id="27"/>
            <p:cNvSpPr txBox="true"/>
            <p:nvPr/>
          </p:nvSpPr>
          <p:spPr>
            <a:xfrm rot="0">
              <a:off x="0" y="286830"/>
              <a:ext cx="1210574" cy="72558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637"/>
                </a:lnSpc>
              </a:pPr>
              <a:r>
                <a:rPr lang="en-US" sz="3306">
                  <a:solidFill>
                    <a:srgbClr val="FAFAFA"/>
                  </a:solidFill>
                  <a:latin typeface="Overpass Light Bold"/>
                  <a:ea typeface="Overpass Light Bold"/>
                  <a:cs typeface="Overpass Light Bold"/>
                  <a:sym typeface="Overpass Light Bold"/>
                </a:rPr>
                <a:t>3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1365562" y="1028700"/>
            <a:ext cx="29402" cy="7905750"/>
          </a:xfrm>
          <a:prstGeom prst="rect">
            <a:avLst/>
          </a:prstGeom>
          <a:solidFill>
            <a:srgbClr val="CDA63C"/>
          </a:solid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5400000">
            <a:off x="972688" y="8716262"/>
            <a:ext cx="218188" cy="218188"/>
            <a:chOff x="0" y="0"/>
            <a:chExt cx="1708150" cy="170815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708150" cy="1708150"/>
            </a:xfrm>
            <a:custGeom>
              <a:avLst/>
              <a:gdLst/>
              <a:ahLst/>
              <a:cxnLst/>
              <a:rect r="r" b="b" t="t" l="l"/>
              <a:pathLst>
                <a:path h="1708150" w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1A1B18"/>
            </a:solidFill>
          </p:spPr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5400000">
            <a:off x="972688" y="7978965"/>
            <a:ext cx="218188" cy="218188"/>
            <a:chOff x="0" y="0"/>
            <a:chExt cx="1708150" cy="170815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708150" cy="1708150"/>
            </a:xfrm>
            <a:custGeom>
              <a:avLst/>
              <a:gdLst/>
              <a:ahLst/>
              <a:cxnLst/>
              <a:rect r="r" b="b" t="t" l="l"/>
              <a:pathLst>
                <a:path h="1708150" w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1A1B18"/>
            </a:solidFill>
          </p:spPr>
        </p:sp>
      </p:grpSp>
      <p:grpSp>
        <p:nvGrpSpPr>
          <p:cNvPr name="Group 7" id="7"/>
          <p:cNvGrpSpPr/>
          <p:nvPr/>
        </p:nvGrpSpPr>
        <p:grpSpPr>
          <a:xfrm rot="5400000">
            <a:off x="973879" y="8348804"/>
            <a:ext cx="215808" cy="215808"/>
            <a:chOff x="0" y="0"/>
            <a:chExt cx="6350000" cy="6350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DA63C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282947" y="9145742"/>
            <a:ext cx="907930" cy="907930"/>
            <a:chOff x="0" y="0"/>
            <a:chExt cx="1210574" cy="1210574"/>
          </a:xfrm>
        </p:grpSpPr>
        <p:grpSp>
          <p:nvGrpSpPr>
            <p:cNvPr name="Group 10" id="10"/>
            <p:cNvGrpSpPr/>
            <p:nvPr/>
          </p:nvGrpSpPr>
          <p:grpSpPr>
            <a:xfrm rot="0">
              <a:off x="0" y="0"/>
              <a:ext cx="1210574" cy="1210574"/>
              <a:chOff x="0" y="0"/>
              <a:chExt cx="6350000" cy="6350000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5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5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DA63C">
                  <a:alpha val="38824"/>
                </a:srgbClr>
              </a:solidFill>
            </p:spPr>
          </p:sp>
        </p:grpSp>
        <p:sp>
          <p:nvSpPr>
            <p:cNvPr name="TextBox 12" id="12"/>
            <p:cNvSpPr txBox="true"/>
            <p:nvPr/>
          </p:nvSpPr>
          <p:spPr>
            <a:xfrm rot="0">
              <a:off x="0" y="286830"/>
              <a:ext cx="1210574" cy="72558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637"/>
                </a:lnSpc>
              </a:pPr>
              <a:r>
                <a:rPr lang="en-US" sz="3306">
                  <a:solidFill>
                    <a:srgbClr val="FAFAFA"/>
                  </a:solidFill>
                  <a:latin typeface="Overpass Light Bold"/>
                  <a:ea typeface="Overpass Light Bold"/>
                  <a:cs typeface="Overpass Light Bold"/>
                  <a:sym typeface="Overpass Light Bold"/>
                </a:rPr>
                <a:t>4</a:t>
              </a:r>
            </a:p>
          </p:txBody>
        </p:sp>
      </p:grpSp>
      <p:sp>
        <p:nvSpPr>
          <p:cNvPr name="Freeform 13" id="13"/>
          <p:cNvSpPr/>
          <p:nvPr/>
        </p:nvSpPr>
        <p:spPr>
          <a:xfrm flipH="false" flipV="false" rot="0">
            <a:off x="972688" y="244845"/>
            <a:ext cx="15930081" cy="8900897"/>
          </a:xfrm>
          <a:custGeom>
            <a:avLst/>
            <a:gdLst/>
            <a:ahLst/>
            <a:cxnLst/>
            <a:rect r="r" b="b" t="t" l="l"/>
            <a:pathLst>
              <a:path h="8900897" w="15930081">
                <a:moveTo>
                  <a:pt x="0" y="0"/>
                </a:moveTo>
                <a:lnTo>
                  <a:pt x="15930081" y="0"/>
                </a:lnTo>
                <a:lnTo>
                  <a:pt x="15930081" y="8900897"/>
                </a:lnTo>
                <a:lnTo>
                  <a:pt x="0" y="89008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1226" r="0" b="-23226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6783837" y="542925"/>
            <a:ext cx="12718583" cy="485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200" spc="230">
                <a:solidFill>
                  <a:srgbClr val="4D4A46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MARKI PRYMAT GROUP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E7E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5407090">
            <a:off x="10951038" y="-6054824"/>
            <a:ext cx="24722" cy="13636630"/>
          </a:xfrm>
          <a:prstGeom prst="rect">
            <a:avLst/>
          </a:prstGeom>
          <a:solidFill>
            <a:srgbClr val="CDA63C"/>
          </a:solidFill>
        </p:spPr>
      </p:sp>
      <p:sp>
        <p:nvSpPr>
          <p:cNvPr name="Freeform 3" id="3"/>
          <p:cNvSpPr/>
          <p:nvPr/>
        </p:nvSpPr>
        <p:spPr>
          <a:xfrm flipH="false" flipV="false" rot="0">
            <a:off x="282947" y="364951"/>
            <a:ext cx="3693908" cy="1327498"/>
          </a:xfrm>
          <a:custGeom>
            <a:avLst/>
            <a:gdLst/>
            <a:ahLst/>
            <a:cxnLst/>
            <a:rect r="r" b="b" t="t" l="l"/>
            <a:pathLst>
              <a:path h="1327498" w="3693908">
                <a:moveTo>
                  <a:pt x="0" y="0"/>
                </a:moveTo>
                <a:lnTo>
                  <a:pt x="3693908" y="0"/>
                </a:lnTo>
                <a:lnTo>
                  <a:pt x="3693908" y="1327498"/>
                </a:lnTo>
                <a:lnTo>
                  <a:pt x="0" y="13274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AutoShape 4" id="4"/>
          <p:cNvSpPr/>
          <p:nvPr/>
        </p:nvSpPr>
        <p:spPr>
          <a:xfrm rot="5407090">
            <a:off x="9721433" y="1609593"/>
            <a:ext cx="28775" cy="16528060"/>
          </a:xfrm>
          <a:prstGeom prst="rect">
            <a:avLst/>
          </a:prstGeom>
          <a:solidFill>
            <a:srgbClr val="CDA63C"/>
          </a:solidFill>
        </p:spPr>
      </p:sp>
      <p:sp>
        <p:nvSpPr>
          <p:cNvPr name="AutoShape 5" id="5"/>
          <p:cNvSpPr/>
          <p:nvPr/>
        </p:nvSpPr>
        <p:spPr>
          <a:xfrm rot="5407090">
            <a:off x="3561858" y="491025"/>
            <a:ext cx="25971" cy="3998756"/>
          </a:xfrm>
          <a:prstGeom prst="rect">
            <a:avLst/>
          </a:prstGeom>
          <a:solidFill>
            <a:srgbClr val="CDA63C"/>
          </a:solidFill>
        </p:spPr>
      </p:sp>
      <p:sp>
        <p:nvSpPr>
          <p:cNvPr name="AutoShape 6" id="6"/>
          <p:cNvSpPr/>
          <p:nvPr/>
        </p:nvSpPr>
        <p:spPr>
          <a:xfrm rot="5407090">
            <a:off x="9343749" y="491025"/>
            <a:ext cx="25971" cy="3998756"/>
          </a:xfrm>
          <a:prstGeom prst="rect">
            <a:avLst/>
          </a:prstGeom>
          <a:solidFill>
            <a:srgbClr val="CDA63C"/>
          </a:solidFill>
        </p:spPr>
      </p:sp>
      <p:sp>
        <p:nvSpPr>
          <p:cNvPr name="AutoShape 7" id="7"/>
          <p:cNvSpPr/>
          <p:nvPr/>
        </p:nvSpPr>
        <p:spPr>
          <a:xfrm rot="0">
            <a:off x="11863751" y="1682924"/>
            <a:ext cx="5917974" cy="9525"/>
          </a:xfrm>
          <a:prstGeom prst="rect">
            <a:avLst/>
          </a:prstGeom>
          <a:solidFill>
            <a:srgbClr val="4D4A46"/>
          </a:solidFill>
        </p:spPr>
      </p:sp>
      <p:sp>
        <p:nvSpPr>
          <p:cNvPr name="Freeform 8" id="8"/>
          <p:cNvSpPr/>
          <p:nvPr/>
        </p:nvSpPr>
        <p:spPr>
          <a:xfrm flipH="false" flipV="false" rot="0">
            <a:off x="5894734" y="2507513"/>
            <a:ext cx="12244932" cy="7184619"/>
          </a:xfrm>
          <a:custGeom>
            <a:avLst/>
            <a:gdLst/>
            <a:ahLst/>
            <a:cxnLst/>
            <a:rect r="r" b="b" t="t" l="l"/>
            <a:pathLst>
              <a:path h="7184619" w="12244932">
                <a:moveTo>
                  <a:pt x="0" y="0"/>
                </a:moveTo>
                <a:lnTo>
                  <a:pt x="12244932" y="0"/>
                </a:lnTo>
                <a:lnTo>
                  <a:pt x="12244932" y="7184618"/>
                </a:lnTo>
                <a:lnTo>
                  <a:pt x="0" y="71846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</a:blip>
            <a:stretch>
              <a:fillRect l="-7986" t="-26571" r="-2800" b="-1803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13009469" y="5188512"/>
            <a:ext cx="155804" cy="155804"/>
            <a:chOff x="0" y="0"/>
            <a:chExt cx="6350000" cy="63500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4515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12853666" y="5223782"/>
            <a:ext cx="155804" cy="155804"/>
            <a:chOff x="0" y="0"/>
            <a:chExt cx="6350000" cy="63500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69557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12697862" y="5301684"/>
            <a:ext cx="155804" cy="155804"/>
            <a:chOff x="0" y="0"/>
            <a:chExt cx="6350000" cy="63500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A2128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13165273" y="5236207"/>
            <a:ext cx="155804" cy="155804"/>
            <a:chOff x="0" y="0"/>
            <a:chExt cx="6350000" cy="63500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4789"/>
            </a:solid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13087371" y="6455830"/>
            <a:ext cx="155804" cy="155804"/>
            <a:chOff x="0" y="0"/>
            <a:chExt cx="6350000" cy="63500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B66230"/>
            </a:solid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14540870" y="4143054"/>
            <a:ext cx="108083" cy="108083"/>
            <a:chOff x="0" y="0"/>
            <a:chExt cx="6350000" cy="63500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BAE56"/>
            </a:solid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14540870" y="4387434"/>
            <a:ext cx="108083" cy="108083"/>
            <a:chOff x="0" y="0"/>
            <a:chExt cx="6350000" cy="63500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A2128"/>
            </a:solidFill>
          </p:spPr>
        </p:sp>
      </p:grpSp>
      <p:grpSp>
        <p:nvGrpSpPr>
          <p:cNvPr name="Group 23" id="23"/>
          <p:cNvGrpSpPr/>
          <p:nvPr/>
        </p:nvGrpSpPr>
        <p:grpSpPr>
          <a:xfrm rot="0">
            <a:off x="14540870" y="4631815"/>
            <a:ext cx="108083" cy="108083"/>
            <a:chOff x="0" y="0"/>
            <a:chExt cx="6350000" cy="63500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4515"/>
            </a:solidFill>
          </p:spPr>
        </p:sp>
      </p:grpSp>
      <p:grpSp>
        <p:nvGrpSpPr>
          <p:cNvPr name="Group 25" id="25"/>
          <p:cNvGrpSpPr/>
          <p:nvPr/>
        </p:nvGrpSpPr>
        <p:grpSpPr>
          <a:xfrm rot="0">
            <a:off x="14540870" y="4876195"/>
            <a:ext cx="108083" cy="108083"/>
            <a:chOff x="0" y="0"/>
            <a:chExt cx="6350000" cy="63500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4789"/>
            </a:solidFill>
          </p:spPr>
        </p:sp>
      </p:grpSp>
      <p:grpSp>
        <p:nvGrpSpPr>
          <p:cNvPr name="Group 27" id="27"/>
          <p:cNvGrpSpPr/>
          <p:nvPr/>
        </p:nvGrpSpPr>
        <p:grpSpPr>
          <a:xfrm rot="0">
            <a:off x="14486829" y="6125019"/>
            <a:ext cx="108083" cy="108083"/>
            <a:chOff x="0" y="0"/>
            <a:chExt cx="6350000" cy="63500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4789"/>
            </a:solidFill>
          </p:spPr>
        </p:sp>
      </p:grpSp>
      <p:grpSp>
        <p:nvGrpSpPr>
          <p:cNvPr name="Group 29" id="29"/>
          <p:cNvGrpSpPr/>
          <p:nvPr/>
        </p:nvGrpSpPr>
        <p:grpSpPr>
          <a:xfrm rot="0">
            <a:off x="14486829" y="7276549"/>
            <a:ext cx="108083" cy="108083"/>
            <a:chOff x="0" y="0"/>
            <a:chExt cx="6350000" cy="635000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69557"/>
            </a:solidFill>
          </p:spPr>
        </p:sp>
      </p:grpSp>
      <p:grpSp>
        <p:nvGrpSpPr>
          <p:cNvPr name="Group 31" id="31"/>
          <p:cNvGrpSpPr/>
          <p:nvPr/>
        </p:nvGrpSpPr>
        <p:grpSpPr>
          <a:xfrm rot="0">
            <a:off x="14486829" y="7535629"/>
            <a:ext cx="108083" cy="108083"/>
            <a:chOff x="0" y="0"/>
            <a:chExt cx="6350000" cy="635000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A2128"/>
            </a:solidFill>
          </p:spPr>
        </p:sp>
      </p:grpSp>
      <p:grpSp>
        <p:nvGrpSpPr>
          <p:cNvPr name="Group 33" id="33"/>
          <p:cNvGrpSpPr/>
          <p:nvPr/>
        </p:nvGrpSpPr>
        <p:grpSpPr>
          <a:xfrm rot="0">
            <a:off x="14486829" y="8503870"/>
            <a:ext cx="108083" cy="108083"/>
            <a:chOff x="0" y="0"/>
            <a:chExt cx="6350000" cy="6350000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B66230"/>
            </a:solidFill>
          </p:spPr>
        </p:sp>
      </p:grpSp>
      <p:grpSp>
        <p:nvGrpSpPr>
          <p:cNvPr name="Group 35" id="35"/>
          <p:cNvGrpSpPr/>
          <p:nvPr/>
        </p:nvGrpSpPr>
        <p:grpSpPr>
          <a:xfrm rot="0">
            <a:off x="10533418" y="4192104"/>
            <a:ext cx="155804" cy="155804"/>
            <a:chOff x="0" y="0"/>
            <a:chExt cx="6350000" cy="6350000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4789"/>
            </a:solidFill>
          </p:spPr>
        </p:sp>
      </p:grpSp>
      <p:grpSp>
        <p:nvGrpSpPr>
          <p:cNvPr name="Group 37" id="37"/>
          <p:cNvGrpSpPr/>
          <p:nvPr/>
        </p:nvGrpSpPr>
        <p:grpSpPr>
          <a:xfrm rot="0">
            <a:off x="12401555" y="5562850"/>
            <a:ext cx="155804" cy="155804"/>
            <a:chOff x="0" y="0"/>
            <a:chExt cx="6350000" cy="6350000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A2128"/>
            </a:solidFill>
          </p:spPr>
        </p:sp>
      </p:grpSp>
      <p:grpSp>
        <p:nvGrpSpPr>
          <p:cNvPr name="Group 39" id="39"/>
          <p:cNvGrpSpPr/>
          <p:nvPr/>
        </p:nvGrpSpPr>
        <p:grpSpPr>
          <a:xfrm rot="0">
            <a:off x="12245752" y="5392011"/>
            <a:ext cx="155804" cy="155804"/>
            <a:chOff x="0" y="0"/>
            <a:chExt cx="6350000" cy="6350000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69557"/>
            </a:solidFill>
          </p:spPr>
        </p:sp>
      </p:grpSp>
      <p:sp>
        <p:nvSpPr>
          <p:cNvPr name="TextBox 41" id="41"/>
          <p:cNvSpPr txBox="true"/>
          <p:nvPr/>
        </p:nvSpPr>
        <p:spPr>
          <a:xfrm rot="0">
            <a:off x="11140092" y="1068888"/>
            <a:ext cx="6641633" cy="4856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840"/>
              </a:lnSpc>
            </a:pPr>
            <a:r>
              <a:rPr lang="en-US" sz="3200" spc="230">
                <a:solidFill>
                  <a:srgbClr val="4D4A46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MIĘDZYNARODOWY ZASIĘG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14805702" y="3648113"/>
            <a:ext cx="2850108" cy="3618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80"/>
              </a:lnSpc>
            </a:pPr>
            <a:r>
              <a:rPr lang="en-US" sz="2483" spc="79">
                <a:solidFill>
                  <a:srgbClr val="4D4A46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POLSKA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1506423" y="1825917"/>
            <a:ext cx="4993602" cy="5822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26"/>
              </a:lnSpc>
            </a:pPr>
            <a:r>
              <a:rPr lang="en-US" b="true" sz="2100">
                <a:solidFill>
                  <a:srgbClr val="4D4A46"/>
                </a:solidFill>
                <a:latin typeface="Montserrat Light Bold"/>
                <a:ea typeface="Montserrat Light Bold"/>
                <a:cs typeface="Montserrat Light Bold"/>
                <a:sym typeface="Montserrat Light Bold"/>
              </a:rPr>
              <a:t>Nasze produkty są dostępne w wielu krajach: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14805702" y="4047804"/>
            <a:ext cx="2007625" cy="10059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43"/>
              </a:lnSpc>
            </a:pPr>
            <a:r>
              <a:rPr lang="en-US" sz="1782">
                <a:solidFill>
                  <a:srgbClr val="4D4A46"/>
                </a:solidFill>
                <a:latin typeface="Overpass Light Bold"/>
                <a:ea typeface="Overpass Light Bold"/>
                <a:cs typeface="Overpass Light Bold"/>
                <a:sym typeface="Overpass Light Bold"/>
              </a:rPr>
              <a:t>Jastrzębie-Zdrój</a:t>
            </a:r>
          </a:p>
          <a:p>
            <a:pPr algn="l">
              <a:lnSpc>
                <a:spcPts val="1943"/>
              </a:lnSpc>
            </a:pPr>
            <a:r>
              <a:rPr lang="en-US" sz="1782">
                <a:solidFill>
                  <a:srgbClr val="4D4A46"/>
                </a:solidFill>
                <a:latin typeface="Overpass Light Bold"/>
                <a:ea typeface="Overpass Light Bold"/>
                <a:cs typeface="Overpass Light Bold"/>
                <a:sym typeface="Overpass Light Bold"/>
              </a:rPr>
              <a:t>Żory</a:t>
            </a:r>
          </a:p>
          <a:p>
            <a:pPr algn="l">
              <a:lnSpc>
                <a:spcPts val="1943"/>
              </a:lnSpc>
            </a:pPr>
            <a:r>
              <a:rPr lang="en-US" sz="1782">
                <a:solidFill>
                  <a:srgbClr val="4D4A46"/>
                </a:solidFill>
                <a:latin typeface="Overpass Light Bold"/>
                <a:ea typeface="Overpass Light Bold"/>
                <a:cs typeface="Overpass Light Bold"/>
                <a:sym typeface="Overpass Light Bold"/>
              </a:rPr>
              <a:t>Tychy</a:t>
            </a:r>
          </a:p>
          <a:p>
            <a:pPr algn="l">
              <a:lnSpc>
                <a:spcPts val="1943"/>
              </a:lnSpc>
            </a:pPr>
            <a:r>
              <a:rPr lang="en-US" sz="1782">
                <a:solidFill>
                  <a:srgbClr val="4D4A46"/>
                </a:solidFill>
                <a:latin typeface="Overpass Light Bold"/>
                <a:ea typeface="Overpass Light Bold"/>
                <a:cs typeface="Overpass Light Bold"/>
                <a:sym typeface="Overpass Light Bold"/>
              </a:rPr>
              <a:t>Kraków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14751660" y="6048819"/>
            <a:ext cx="2007625" cy="3270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64"/>
              </a:lnSpc>
            </a:pPr>
            <a:r>
              <a:rPr lang="en-US" sz="1782">
                <a:solidFill>
                  <a:srgbClr val="4D4A46"/>
                </a:solidFill>
                <a:latin typeface="Overpass Light Bold"/>
                <a:ea typeface="Overpass Light Bold"/>
                <a:cs typeface="Overpass Light Bold"/>
                <a:sym typeface="Overpass Light Bold"/>
              </a:rPr>
              <a:t>Zeven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14751660" y="8446720"/>
            <a:ext cx="2007625" cy="3270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64"/>
              </a:lnSpc>
            </a:pPr>
            <a:r>
              <a:rPr lang="en-US" sz="1782">
                <a:solidFill>
                  <a:srgbClr val="4D4A46"/>
                </a:solidFill>
                <a:latin typeface="Overpass Light Bold"/>
                <a:ea typeface="Overpass Light Bold"/>
                <a:cs typeface="Overpass Light Bold"/>
                <a:sym typeface="Overpass Light Bold"/>
              </a:rPr>
              <a:t>Budapest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14751660" y="7168823"/>
            <a:ext cx="2007625" cy="5465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782">
                <a:solidFill>
                  <a:srgbClr val="4D4A46"/>
                </a:solidFill>
                <a:latin typeface="Overpass Light Bold"/>
                <a:ea typeface="Overpass Light Bold"/>
                <a:cs typeface="Overpass Light Bold"/>
                <a:sym typeface="Overpass Light Bold"/>
              </a:rPr>
              <a:t>Humpolec</a:t>
            </a:r>
          </a:p>
          <a:p>
            <a:pPr algn="l">
              <a:lnSpc>
                <a:spcPts val="1960"/>
              </a:lnSpc>
            </a:pPr>
            <a:r>
              <a:rPr lang="en-US" sz="1782">
                <a:solidFill>
                  <a:srgbClr val="4D4A46"/>
                </a:solidFill>
                <a:latin typeface="Overpass Light Bold"/>
                <a:ea typeface="Overpass Light Bold"/>
                <a:cs typeface="Overpass Light Bold"/>
                <a:sym typeface="Overpass Light Bold"/>
              </a:rPr>
              <a:t>Veverska Bityska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14751660" y="5677704"/>
            <a:ext cx="2262378" cy="3618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80"/>
              </a:lnSpc>
            </a:pPr>
            <a:r>
              <a:rPr lang="en-US" sz="2483" spc="79">
                <a:solidFill>
                  <a:srgbClr val="4D4A46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NIEMCY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14751660" y="6775552"/>
            <a:ext cx="3814722" cy="3618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80"/>
              </a:lnSpc>
            </a:pPr>
            <a:r>
              <a:rPr lang="en-US" sz="2483" spc="79">
                <a:solidFill>
                  <a:srgbClr val="4D4A46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CZECHY</a:t>
            </a:r>
          </a:p>
        </p:txBody>
      </p:sp>
      <p:sp>
        <p:nvSpPr>
          <p:cNvPr name="TextBox 50" id="50"/>
          <p:cNvSpPr txBox="true"/>
          <p:nvPr/>
        </p:nvSpPr>
        <p:spPr>
          <a:xfrm rot="0">
            <a:off x="14751660" y="8059304"/>
            <a:ext cx="2262378" cy="361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80"/>
              </a:lnSpc>
            </a:pPr>
            <a:r>
              <a:rPr lang="en-US" sz="2483" spc="79">
                <a:solidFill>
                  <a:srgbClr val="4D4A46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WĘGRY</a:t>
            </a:r>
          </a:p>
        </p:txBody>
      </p:sp>
      <p:sp>
        <p:nvSpPr>
          <p:cNvPr name="TextBox 51" id="51"/>
          <p:cNvSpPr txBox="true"/>
          <p:nvPr/>
        </p:nvSpPr>
        <p:spPr>
          <a:xfrm rot="0">
            <a:off x="7443713" y="1964133"/>
            <a:ext cx="3245509" cy="3058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2332"/>
              </a:lnSpc>
              <a:spcBef>
                <a:spcPct val="0"/>
              </a:spcBef>
            </a:pPr>
            <a:r>
              <a:rPr lang="en-US" b="true" sz="2200">
                <a:solidFill>
                  <a:srgbClr val="4D4A46"/>
                </a:solidFill>
                <a:latin typeface="Montserrat Semi-Bold Bold"/>
                <a:ea typeface="Montserrat Semi-Bold Bold"/>
                <a:cs typeface="Montserrat Semi-Bold Bold"/>
                <a:sym typeface="Montserrat Semi-Bold Bold"/>
              </a:rPr>
              <a:t>Nasze lokalizacje:</a:t>
            </a:r>
          </a:p>
        </p:txBody>
      </p:sp>
      <p:grpSp>
        <p:nvGrpSpPr>
          <p:cNvPr name="Group 52" id="52"/>
          <p:cNvGrpSpPr/>
          <p:nvPr/>
        </p:nvGrpSpPr>
        <p:grpSpPr>
          <a:xfrm rot="0">
            <a:off x="1554266" y="2168075"/>
            <a:ext cx="2749793" cy="7047766"/>
            <a:chOff x="0" y="0"/>
            <a:chExt cx="3666391" cy="9397021"/>
          </a:xfrm>
        </p:grpSpPr>
        <p:sp>
          <p:nvSpPr>
            <p:cNvPr name="TextBox 53" id="53"/>
            <p:cNvSpPr txBox="true"/>
            <p:nvPr/>
          </p:nvSpPr>
          <p:spPr>
            <a:xfrm rot="0">
              <a:off x="0" y="-38100"/>
              <a:ext cx="3666391" cy="50028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359"/>
                </a:lnSpc>
              </a:pPr>
            </a:p>
          </p:txBody>
        </p:sp>
        <p:sp>
          <p:nvSpPr>
            <p:cNvPr name="TextBox 54" id="54"/>
            <p:cNvSpPr txBox="true"/>
            <p:nvPr/>
          </p:nvSpPr>
          <p:spPr>
            <a:xfrm rot="0">
              <a:off x="0" y="813558"/>
              <a:ext cx="3666391" cy="858346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345443" indent="-172721" lvl="1">
                <a:lnSpc>
                  <a:spcPts val="2624"/>
                </a:lnSpc>
                <a:buFont typeface="Arial"/>
                <a:buChar char="•"/>
              </a:pPr>
              <a:r>
                <a:rPr lang="en-US" sz="160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Arabia Saudyjska</a:t>
              </a:r>
            </a:p>
            <a:p>
              <a:pPr algn="l" marL="345443" indent="-172721" lvl="1">
                <a:lnSpc>
                  <a:spcPts val="2624"/>
                </a:lnSpc>
                <a:buFont typeface="Arial"/>
                <a:buChar char="•"/>
              </a:pPr>
              <a:r>
                <a:rPr lang="en-US" sz="160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Australia</a:t>
              </a:r>
            </a:p>
            <a:p>
              <a:pPr algn="l" marL="345443" indent="-172721" lvl="1">
                <a:lnSpc>
                  <a:spcPts val="2624"/>
                </a:lnSpc>
                <a:buFont typeface="Arial"/>
                <a:buChar char="•"/>
              </a:pPr>
              <a:r>
                <a:rPr lang="en-US" sz="160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Bułgaria</a:t>
              </a:r>
            </a:p>
            <a:p>
              <a:pPr algn="l" marL="345443" indent="-172721" lvl="1">
                <a:lnSpc>
                  <a:spcPts val="2624"/>
                </a:lnSpc>
                <a:buFont typeface="Arial"/>
                <a:buChar char="•"/>
              </a:pPr>
              <a:r>
                <a:rPr lang="en-US" sz="160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Czechy</a:t>
              </a:r>
            </a:p>
            <a:p>
              <a:pPr algn="l" marL="345443" indent="-172721" lvl="1">
                <a:lnSpc>
                  <a:spcPts val="2624"/>
                </a:lnSpc>
                <a:buFont typeface="Arial"/>
                <a:buChar char="•"/>
              </a:pPr>
              <a:r>
                <a:rPr lang="en-US" sz="160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Dania</a:t>
              </a:r>
            </a:p>
            <a:p>
              <a:pPr algn="l" marL="345443" indent="-172721" lvl="1">
                <a:lnSpc>
                  <a:spcPts val="2624"/>
                </a:lnSpc>
                <a:buFont typeface="Arial"/>
                <a:buChar char="•"/>
              </a:pPr>
              <a:r>
                <a:rPr lang="en-US" sz="160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Estonia</a:t>
              </a:r>
            </a:p>
            <a:p>
              <a:pPr algn="l" marL="345443" indent="-172721" lvl="1">
                <a:lnSpc>
                  <a:spcPts val="2624"/>
                </a:lnSpc>
                <a:buFont typeface="Arial"/>
                <a:buChar char="•"/>
              </a:pPr>
              <a:r>
                <a:rPr lang="en-US" sz="160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Finlandia</a:t>
              </a:r>
            </a:p>
            <a:p>
              <a:pPr algn="l" marL="345443" indent="-172721" lvl="1">
                <a:lnSpc>
                  <a:spcPts val="2624"/>
                </a:lnSpc>
                <a:buFont typeface="Arial"/>
                <a:buChar char="•"/>
              </a:pPr>
              <a:r>
                <a:rPr lang="en-US" sz="160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Francja</a:t>
              </a:r>
            </a:p>
            <a:p>
              <a:pPr algn="l" marL="345443" indent="-172721" lvl="1">
                <a:lnSpc>
                  <a:spcPts val="2624"/>
                </a:lnSpc>
                <a:buFont typeface="Arial"/>
                <a:buChar char="•"/>
              </a:pPr>
              <a:r>
                <a:rPr lang="en-US" sz="160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Gambia</a:t>
              </a:r>
            </a:p>
            <a:p>
              <a:pPr algn="l" marL="345443" indent="-172721" lvl="1">
                <a:lnSpc>
                  <a:spcPts val="2624"/>
                </a:lnSpc>
                <a:buFont typeface="Arial"/>
                <a:buChar char="•"/>
              </a:pPr>
              <a:r>
                <a:rPr lang="en-US" sz="160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Grecja</a:t>
              </a:r>
            </a:p>
            <a:p>
              <a:pPr algn="l" marL="345443" indent="-172721" lvl="1">
                <a:lnSpc>
                  <a:spcPts val="2624"/>
                </a:lnSpc>
                <a:buFont typeface="Arial"/>
                <a:buChar char="•"/>
              </a:pPr>
              <a:r>
                <a:rPr lang="en-US" sz="160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Hiszpania</a:t>
              </a:r>
            </a:p>
            <a:p>
              <a:pPr algn="l" marL="345443" indent="-172721" lvl="1">
                <a:lnSpc>
                  <a:spcPts val="2624"/>
                </a:lnSpc>
                <a:buFont typeface="Arial"/>
                <a:buChar char="•"/>
              </a:pPr>
              <a:r>
                <a:rPr lang="en-US" sz="160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Holandia</a:t>
              </a:r>
            </a:p>
            <a:p>
              <a:pPr algn="l" marL="345443" indent="-172721" lvl="1">
                <a:lnSpc>
                  <a:spcPts val="2624"/>
                </a:lnSpc>
                <a:buFont typeface="Arial"/>
                <a:buChar char="•"/>
              </a:pPr>
              <a:r>
                <a:rPr lang="en-US" sz="160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Indonezja</a:t>
              </a:r>
            </a:p>
            <a:p>
              <a:pPr algn="l" marL="345443" indent="-172721" lvl="1">
                <a:lnSpc>
                  <a:spcPts val="2624"/>
                </a:lnSpc>
                <a:buFont typeface="Arial"/>
                <a:buChar char="•"/>
              </a:pPr>
              <a:r>
                <a:rPr lang="en-US" sz="160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Irak</a:t>
              </a:r>
            </a:p>
            <a:p>
              <a:pPr algn="l" marL="345443" indent="-172721" lvl="1">
                <a:lnSpc>
                  <a:spcPts val="2624"/>
                </a:lnSpc>
                <a:buFont typeface="Arial"/>
                <a:buChar char="•"/>
              </a:pPr>
              <a:r>
                <a:rPr lang="en-US" sz="160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Irlandia</a:t>
              </a:r>
            </a:p>
            <a:p>
              <a:pPr algn="l" marL="345443" indent="-172721" lvl="1">
                <a:lnSpc>
                  <a:spcPts val="2624"/>
                </a:lnSpc>
                <a:buFont typeface="Arial"/>
                <a:buChar char="•"/>
              </a:pPr>
              <a:r>
                <a:rPr lang="en-US" sz="160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Izrael</a:t>
              </a:r>
            </a:p>
            <a:p>
              <a:pPr algn="l" marL="345443" indent="-172721" lvl="1">
                <a:lnSpc>
                  <a:spcPts val="2624"/>
                </a:lnSpc>
                <a:buFont typeface="Arial"/>
                <a:buChar char="•"/>
              </a:pPr>
              <a:r>
                <a:rPr lang="en-US" sz="160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Jordania</a:t>
              </a:r>
            </a:p>
            <a:p>
              <a:pPr algn="l" marL="345443" indent="-172721" lvl="1">
                <a:lnSpc>
                  <a:spcPts val="2624"/>
                </a:lnSpc>
                <a:buFont typeface="Arial"/>
                <a:buChar char="•"/>
              </a:pPr>
              <a:r>
                <a:rPr lang="en-US" sz="160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Kanada</a:t>
              </a:r>
            </a:p>
            <a:p>
              <a:pPr algn="l" marL="345443" indent="-172721" lvl="1">
                <a:lnSpc>
                  <a:spcPts val="2624"/>
                </a:lnSpc>
                <a:buFont typeface="Arial"/>
                <a:buChar char="•"/>
              </a:pPr>
              <a:r>
                <a:rPr lang="en-US" sz="160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Litwa</a:t>
              </a:r>
            </a:p>
            <a:p>
              <a:pPr algn="l">
                <a:lnSpc>
                  <a:spcPts val="2624"/>
                </a:lnSpc>
              </a:pPr>
            </a:p>
          </p:txBody>
        </p:sp>
      </p:grpSp>
      <p:sp>
        <p:nvSpPr>
          <p:cNvPr name="TextBox 55" id="55"/>
          <p:cNvSpPr txBox="true"/>
          <p:nvPr/>
        </p:nvSpPr>
        <p:spPr>
          <a:xfrm rot="0">
            <a:off x="4211288" y="2189068"/>
            <a:ext cx="4236155" cy="3870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</a:p>
        </p:txBody>
      </p:sp>
      <p:grpSp>
        <p:nvGrpSpPr>
          <p:cNvPr name="Group 56" id="56"/>
          <p:cNvGrpSpPr/>
          <p:nvPr/>
        </p:nvGrpSpPr>
        <p:grpSpPr>
          <a:xfrm rot="0">
            <a:off x="282947" y="9145742"/>
            <a:ext cx="907930" cy="907930"/>
            <a:chOff x="0" y="0"/>
            <a:chExt cx="1210574" cy="1210574"/>
          </a:xfrm>
        </p:grpSpPr>
        <p:grpSp>
          <p:nvGrpSpPr>
            <p:cNvPr name="Group 57" id="57"/>
            <p:cNvGrpSpPr/>
            <p:nvPr/>
          </p:nvGrpSpPr>
          <p:grpSpPr>
            <a:xfrm rot="0">
              <a:off x="0" y="0"/>
              <a:ext cx="1210574" cy="1210574"/>
              <a:chOff x="0" y="0"/>
              <a:chExt cx="6350000" cy="6350000"/>
            </a:xfrm>
          </p:grpSpPr>
          <p:sp>
            <p:nvSpPr>
              <p:cNvPr name="Freeform 58" id="58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5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5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DA63C">
                  <a:alpha val="38824"/>
                </a:srgbClr>
              </a:solidFill>
            </p:spPr>
          </p:sp>
        </p:grpSp>
        <p:sp>
          <p:nvSpPr>
            <p:cNvPr name="TextBox 59" id="59"/>
            <p:cNvSpPr txBox="true"/>
            <p:nvPr/>
          </p:nvSpPr>
          <p:spPr>
            <a:xfrm rot="0">
              <a:off x="0" y="286830"/>
              <a:ext cx="1210574" cy="72558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637"/>
                </a:lnSpc>
              </a:pPr>
              <a:r>
                <a:rPr lang="en-US" sz="3306">
                  <a:solidFill>
                    <a:srgbClr val="FAFAFA"/>
                  </a:solidFill>
                  <a:latin typeface="Overpass Light Bold"/>
                  <a:ea typeface="Overpass Light Bold"/>
                  <a:cs typeface="Overpass Light Bold"/>
                  <a:sym typeface="Overpass Light Bold"/>
                </a:rPr>
                <a:t>5</a:t>
              </a:r>
            </a:p>
          </p:txBody>
        </p:sp>
      </p:grpSp>
      <p:sp>
        <p:nvSpPr>
          <p:cNvPr name="TextBox 60" id="60"/>
          <p:cNvSpPr txBox="true"/>
          <p:nvPr/>
        </p:nvSpPr>
        <p:spPr>
          <a:xfrm rot="0">
            <a:off x="4145073" y="1784775"/>
            <a:ext cx="2749793" cy="384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</a:p>
        </p:txBody>
      </p:sp>
      <p:grpSp>
        <p:nvGrpSpPr>
          <p:cNvPr name="Group 61" id="61"/>
          <p:cNvGrpSpPr/>
          <p:nvPr/>
        </p:nvGrpSpPr>
        <p:grpSpPr>
          <a:xfrm rot="0">
            <a:off x="3921741" y="1844225"/>
            <a:ext cx="2749793" cy="7371616"/>
            <a:chOff x="0" y="0"/>
            <a:chExt cx="3666391" cy="9828821"/>
          </a:xfrm>
        </p:grpSpPr>
        <p:sp>
          <p:nvSpPr>
            <p:cNvPr name="TextBox 62" id="62"/>
            <p:cNvSpPr txBox="true"/>
            <p:nvPr/>
          </p:nvSpPr>
          <p:spPr>
            <a:xfrm rot="0">
              <a:off x="0" y="-38100"/>
              <a:ext cx="3666391" cy="50028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359"/>
                </a:lnSpc>
              </a:pPr>
            </a:p>
          </p:txBody>
        </p:sp>
        <p:sp>
          <p:nvSpPr>
            <p:cNvPr name="TextBox 63" id="63"/>
            <p:cNvSpPr txBox="true"/>
            <p:nvPr/>
          </p:nvSpPr>
          <p:spPr>
            <a:xfrm rot="0">
              <a:off x="0" y="813558"/>
              <a:ext cx="3666391" cy="901526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624"/>
                </a:lnSpc>
              </a:pPr>
            </a:p>
            <a:p>
              <a:pPr algn="l" marL="345443" indent="-172721" lvl="1">
                <a:lnSpc>
                  <a:spcPts val="2624"/>
                </a:lnSpc>
                <a:buFont typeface="Arial"/>
                <a:buChar char="•"/>
              </a:pPr>
              <a:r>
                <a:rPr lang="en-US" sz="160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Łotwa</a:t>
              </a:r>
            </a:p>
            <a:p>
              <a:pPr algn="l" marL="345443" indent="-172721" lvl="1">
                <a:lnSpc>
                  <a:spcPts val="2624"/>
                </a:lnSpc>
                <a:buFont typeface="Arial"/>
                <a:buChar char="•"/>
              </a:pPr>
              <a:r>
                <a:rPr lang="en-US" sz="160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Macedonia</a:t>
              </a:r>
            </a:p>
            <a:p>
              <a:pPr algn="l" marL="345443" indent="-172721" lvl="1">
                <a:lnSpc>
                  <a:spcPts val="2624"/>
                </a:lnSpc>
                <a:buFont typeface="Arial"/>
                <a:buChar char="•"/>
              </a:pPr>
              <a:r>
                <a:rPr lang="en-US" sz="160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Mołdawia</a:t>
              </a:r>
            </a:p>
            <a:p>
              <a:pPr algn="l" marL="345443" indent="-172721" lvl="1">
                <a:lnSpc>
                  <a:spcPts val="2624"/>
                </a:lnSpc>
                <a:buFont typeface="Arial"/>
                <a:buChar char="•"/>
              </a:pPr>
              <a:r>
                <a:rPr lang="en-US" sz="160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Niemcy</a:t>
              </a:r>
            </a:p>
            <a:p>
              <a:pPr algn="l" marL="345443" indent="-172721" lvl="1">
                <a:lnSpc>
                  <a:spcPts val="2624"/>
                </a:lnSpc>
                <a:buFont typeface="Arial"/>
                <a:buChar char="•"/>
              </a:pPr>
              <a:r>
                <a:rPr lang="en-US" sz="160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Norwegia</a:t>
              </a:r>
            </a:p>
            <a:p>
              <a:pPr algn="l" marL="345443" indent="-172721" lvl="1">
                <a:lnSpc>
                  <a:spcPts val="2624"/>
                </a:lnSpc>
                <a:buFont typeface="Arial"/>
                <a:buChar char="•"/>
              </a:pPr>
              <a:r>
                <a:rPr lang="en-US" sz="160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Portugalia</a:t>
              </a:r>
            </a:p>
            <a:p>
              <a:pPr algn="l" marL="345443" indent="-172721" lvl="1">
                <a:lnSpc>
                  <a:spcPts val="2624"/>
                </a:lnSpc>
                <a:buFont typeface="Arial"/>
                <a:buChar char="•"/>
              </a:pPr>
              <a:r>
                <a:rPr lang="en-US" sz="160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Republika Kosowo</a:t>
              </a:r>
            </a:p>
            <a:p>
              <a:pPr algn="l" marL="345443" indent="-172721" lvl="1">
                <a:lnSpc>
                  <a:spcPts val="2624"/>
                </a:lnSpc>
                <a:buFont typeface="Arial"/>
                <a:buChar char="•"/>
              </a:pPr>
              <a:r>
                <a:rPr lang="en-US" sz="160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Rumunia</a:t>
              </a:r>
            </a:p>
            <a:p>
              <a:pPr algn="l" marL="345443" indent="-172721" lvl="1">
                <a:lnSpc>
                  <a:spcPts val="2624"/>
                </a:lnSpc>
                <a:buFont typeface="Arial"/>
                <a:buChar char="•"/>
              </a:pPr>
              <a:r>
                <a:rPr lang="en-US" sz="160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Senegal</a:t>
              </a:r>
            </a:p>
            <a:p>
              <a:pPr algn="l" marL="345443" indent="-172721" lvl="1">
                <a:lnSpc>
                  <a:spcPts val="2624"/>
                </a:lnSpc>
                <a:buFont typeface="Arial"/>
                <a:buChar char="•"/>
              </a:pPr>
              <a:r>
                <a:rPr lang="en-US" sz="160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Słowacja</a:t>
              </a:r>
            </a:p>
            <a:p>
              <a:pPr algn="l" marL="345443" indent="-172721" lvl="1">
                <a:lnSpc>
                  <a:spcPts val="2624"/>
                </a:lnSpc>
                <a:buFont typeface="Arial"/>
                <a:buChar char="•"/>
              </a:pPr>
              <a:r>
                <a:rPr lang="en-US" sz="160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Szwecja</a:t>
              </a:r>
            </a:p>
            <a:p>
              <a:pPr algn="l" marL="345443" indent="-172721" lvl="1">
                <a:lnSpc>
                  <a:spcPts val="2624"/>
                </a:lnSpc>
                <a:buFont typeface="Arial"/>
                <a:buChar char="•"/>
              </a:pPr>
              <a:r>
                <a:rPr lang="en-US" sz="160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Turcja</a:t>
              </a:r>
            </a:p>
            <a:p>
              <a:pPr algn="l" marL="345443" indent="-172721" lvl="1">
                <a:lnSpc>
                  <a:spcPts val="2624"/>
                </a:lnSpc>
                <a:buFont typeface="Arial"/>
                <a:buChar char="•"/>
              </a:pPr>
              <a:r>
                <a:rPr lang="en-US" sz="160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Ukraina</a:t>
              </a:r>
            </a:p>
            <a:p>
              <a:pPr algn="l" marL="345443" indent="-172721" lvl="1">
                <a:lnSpc>
                  <a:spcPts val="2624"/>
                </a:lnSpc>
                <a:buFont typeface="Arial"/>
                <a:buChar char="•"/>
              </a:pPr>
              <a:r>
                <a:rPr lang="en-US" sz="160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USA</a:t>
              </a:r>
            </a:p>
            <a:p>
              <a:pPr algn="l" marL="345443" indent="-172721" lvl="1">
                <a:lnSpc>
                  <a:spcPts val="2624"/>
                </a:lnSpc>
                <a:buFont typeface="Arial"/>
                <a:buChar char="•"/>
              </a:pPr>
              <a:r>
                <a:rPr lang="en-US" sz="160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Wielka Brytania </a:t>
              </a:r>
            </a:p>
            <a:p>
              <a:pPr algn="l" marL="345443" indent="-172721" lvl="1">
                <a:lnSpc>
                  <a:spcPts val="2624"/>
                </a:lnSpc>
                <a:buFont typeface="Arial"/>
                <a:buChar char="•"/>
              </a:pPr>
              <a:r>
                <a:rPr lang="en-US" sz="160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Wietnam</a:t>
              </a:r>
            </a:p>
            <a:p>
              <a:pPr algn="l" marL="345443" indent="-172721" lvl="1">
                <a:lnSpc>
                  <a:spcPts val="2624"/>
                </a:lnSpc>
                <a:buFont typeface="Arial"/>
                <a:buChar char="•"/>
              </a:pPr>
              <a:r>
                <a:rPr lang="en-US" sz="160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Włochy</a:t>
              </a:r>
            </a:p>
            <a:p>
              <a:pPr algn="l" marL="345443" indent="-172721" lvl="1">
                <a:lnSpc>
                  <a:spcPts val="2624"/>
                </a:lnSpc>
                <a:buFont typeface="Arial"/>
                <a:buChar char="•"/>
              </a:pPr>
              <a:r>
                <a:rPr lang="en-US" sz="160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Zjednoczone Emiraty Arabskie</a:t>
              </a:r>
            </a:p>
            <a:p>
              <a:pPr algn="l">
                <a:lnSpc>
                  <a:spcPts val="2624"/>
                </a:lnSpc>
              </a:pPr>
            </a:p>
          </p:txBody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1365562" y="1028700"/>
            <a:ext cx="29402" cy="7905750"/>
          </a:xfrm>
          <a:prstGeom prst="rect">
            <a:avLst/>
          </a:prstGeom>
          <a:solidFill>
            <a:srgbClr val="CDA63C"/>
          </a:solidFill>
        </p:spPr>
      </p:sp>
      <p:grpSp>
        <p:nvGrpSpPr>
          <p:cNvPr name="Group 3" id="3"/>
          <p:cNvGrpSpPr/>
          <p:nvPr/>
        </p:nvGrpSpPr>
        <p:grpSpPr>
          <a:xfrm rot="5400000">
            <a:off x="604040" y="8347613"/>
            <a:ext cx="955485" cy="218188"/>
            <a:chOff x="0" y="0"/>
            <a:chExt cx="1273980" cy="290918"/>
          </a:xfrm>
        </p:grpSpPr>
        <p:grpSp>
          <p:nvGrpSpPr>
            <p:cNvPr name="Group 4" id="4"/>
            <p:cNvGrpSpPr>
              <a:grpSpLocks noChangeAspect="true"/>
            </p:cNvGrpSpPr>
            <p:nvPr/>
          </p:nvGrpSpPr>
          <p:grpSpPr>
            <a:xfrm rot="0">
              <a:off x="983062" y="0"/>
              <a:ext cx="290918" cy="290918"/>
              <a:chOff x="0" y="0"/>
              <a:chExt cx="1708150" cy="1708150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1708150" cy="1708150"/>
              </a:xfrm>
              <a:custGeom>
                <a:avLst/>
                <a:gdLst/>
                <a:ahLst/>
                <a:cxnLst/>
                <a:rect r="r" b="b" t="t" l="l"/>
                <a:pathLst>
                  <a:path h="1708150" w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name="Group 6" id="6"/>
            <p:cNvGrpSpPr>
              <a:grpSpLocks noChangeAspect="true"/>
            </p:cNvGrpSpPr>
            <p:nvPr/>
          </p:nvGrpSpPr>
          <p:grpSpPr>
            <a:xfrm rot="0">
              <a:off x="0" y="0"/>
              <a:ext cx="290918" cy="290918"/>
              <a:chOff x="0" y="0"/>
              <a:chExt cx="1708150" cy="1708150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1708150" cy="1708150"/>
              </a:xfrm>
              <a:custGeom>
                <a:avLst/>
                <a:gdLst/>
                <a:ahLst/>
                <a:cxnLst/>
                <a:rect r="r" b="b" t="t" l="l"/>
                <a:pathLst>
                  <a:path h="1708150" w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name="Group 8" id="8"/>
            <p:cNvGrpSpPr/>
            <p:nvPr/>
          </p:nvGrpSpPr>
          <p:grpSpPr>
            <a:xfrm rot="0">
              <a:off x="493118" y="1587"/>
              <a:ext cx="287744" cy="287744"/>
              <a:chOff x="0" y="0"/>
              <a:chExt cx="6350000" cy="6350000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DA63C"/>
              </a:solidFill>
            </p:spPr>
          </p:sp>
        </p:grpSp>
      </p:grpSp>
      <p:sp>
        <p:nvSpPr>
          <p:cNvPr name="TextBox 10" id="10"/>
          <p:cNvSpPr txBox="true"/>
          <p:nvPr/>
        </p:nvSpPr>
        <p:spPr>
          <a:xfrm rot="0">
            <a:off x="282947" y="9346578"/>
            <a:ext cx="907930" cy="5584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7"/>
              </a:lnSpc>
            </a:pPr>
            <a:r>
              <a:rPr lang="en-US" sz="3306">
                <a:solidFill>
                  <a:srgbClr val="FAFAFA"/>
                </a:solidFill>
                <a:latin typeface="Overpass Light Bold"/>
                <a:ea typeface="Overpass Light Bold"/>
                <a:cs typeface="Overpass Light Bold"/>
                <a:sym typeface="Overpass Light Bold"/>
              </a:rPr>
              <a:t>11</a:t>
            </a:r>
          </a:p>
        </p:txBody>
      </p:sp>
      <p:sp>
        <p:nvSpPr>
          <p:cNvPr name="AutoShape 11" id="11"/>
          <p:cNvSpPr/>
          <p:nvPr/>
        </p:nvSpPr>
        <p:spPr>
          <a:xfrm rot="0">
            <a:off x="2188255" y="1937287"/>
            <a:ext cx="5917974" cy="9525"/>
          </a:xfrm>
          <a:prstGeom prst="rect">
            <a:avLst/>
          </a:prstGeom>
          <a:solidFill>
            <a:srgbClr val="4D4A46"/>
          </a:solidFill>
        </p:spPr>
      </p:sp>
      <p:sp>
        <p:nvSpPr>
          <p:cNvPr name="AutoShape 12" id="12"/>
          <p:cNvSpPr/>
          <p:nvPr/>
        </p:nvSpPr>
        <p:spPr>
          <a:xfrm rot="0">
            <a:off x="10770067" y="1946812"/>
            <a:ext cx="5917974" cy="9525"/>
          </a:xfrm>
          <a:prstGeom prst="rect">
            <a:avLst/>
          </a:prstGeom>
          <a:solidFill>
            <a:srgbClr val="4D4A46"/>
          </a:solidFill>
        </p:spPr>
      </p:sp>
      <p:sp>
        <p:nvSpPr>
          <p:cNvPr name="Freeform 13" id="13"/>
          <p:cNvSpPr/>
          <p:nvPr/>
        </p:nvSpPr>
        <p:spPr>
          <a:xfrm flipH="false" flipV="false" rot="0">
            <a:off x="11901107" y="6269386"/>
            <a:ext cx="3950015" cy="2187321"/>
          </a:xfrm>
          <a:custGeom>
            <a:avLst/>
            <a:gdLst/>
            <a:ahLst/>
            <a:cxnLst/>
            <a:rect r="r" b="b" t="t" l="l"/>
            <a:pathLst>
              <a:path h="2187321" w="3950015">
                <a:moveTo>
                  <a:pt x="0" y="0"/>
                </a:moveTo>
                <a:lnTo>
                  <a:pt x="3950015" y="0"/>
                </a:lnTo>
                <a:lnTo>
                  <a:pt x="3950015" y="2187321"/>
                </a:lnTo>
                <a:lnTo>
                  <a:pt x="0" y="21873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2188255" y="1028700"/>
            <a:ext cx="5110924" cy="9713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39"/>
              </a:lnSpc>
            </a:pPr>
            <a:r>
              <a:rPr lang="en-US" b="true" sz="3199" spc="95">
                <a:solidFill>
                  <a:srgbClr val="4D4A46"/>
                </a:solidFill>
                <a:latin typeface="Montserrat 1 Ultra-Bold"/>
                <a:ea typeface="Montserrat 1 Ultra-Bold"/>
                <a:cs typeface="Montserrat 1 Ultra-Bold"/>
                <a:sym typeface="Montserrat 1 Ultra-Bold"/>
              </a:rPr>
              <a:t>DYNAMIKA OBROTÓW</a:t>
            </a:r>
          </a:p>
          <a:p>
            <a:pPr algn="l" marL="0" indent="0" lvl="0">
              <a:lnSpc>
                <a:spcPts val="3839"/>
              </a:lnSpc>
              <a:spcBef>
                <a:spcPct val="0"/>
              </a:spcBef>
            </a:pPr>
          </a:p>
        </p:txBody>
      </p:sp>
      <p:sp>
        <p:nvSpPr>
          <p:cNvPr name="TextBox 15" id="15"/>
          <p:cNvSpPr txBox="true"/>
          <p:nvPr/>
        </p:nvSpPr>
        <p:spPr>
          <a:xfrm rot="0">
            <a:off x="11949832" y="1028700"/>
            <a:ext cx="3432473" cy="4856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840"/>
              </a:lnSpc>
              <a:spcBef>
                <a:spcPct val="0"/>
              </a:spcBef>
            </a:pPr>
            <a:r>
              <a:rPr lang="en-US" b="true" sz="3200" spc="96">
                <a:solidFill>
                  <a:srgbClr val="4D4A46"/>
                </a:solidFill>
                <a:latin typeface="Montserrat 1 Ultra-Bold"/>
                <a:ea typeface="Montserrat 1 Ultra-Bold"/>
                <a:cs typeface="Montserrat 1 Ultra-Bold"/>
                <a:sym typeface="Montserrat 1 Ultra-Bold"/>
              </a:rPr>
              <a:t>ZATRUDNIENIE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3037681" y="9077864"/>
            <a:ext cx="6609941" cy="5013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962"/>
              </a:lnSpc>
            </a:pPr>
            <a:r>
              <a:rPr lang="en-US" sz="1800">
                <a:solidFill>
                  <a:srgbClr val="4D4A46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ŹRÓDŁO: Grupa Prymat, dane własne, sprzedaż skonsolidowana w mln PLN, za okres 2017-2024.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1901107" y="8976010"/>
            <a:ext cx="4296817" cy="6332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74"/>
              </a:lnSpc>
            </a:pPr>
            <a:r>
              <a:rPr lang="en-US" sz="1800">
                <a:solidFill>
                  <a:srgbClr val="4D4A46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ŹRÓDŁO:</a:t>
            </a:r>
            <a:r>
              <a:rPr lang="en-US" sz="1800">
                <a:solidFill>
                  <a:srgbClr val="4D4A46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Grupa Prymat, dane własne, </a:t>
            </a:r>
          </a:p>
          <a:p>
            <a:pPr algn="l" marL="0" indent="0" lvl="0">
              <a:lnSpc>
                <a:spcPts val="2574"/>
              </a:lnSpc>
              <a:spcBef>
                <a:spcPct val="0"/>
              </a:spcBef>
            </a:pPr>
            <a:r>
              <a:rPr lang="en-US" sz="1800">
                <a:solidFill>
                  <a:srgbClr val="4D4A46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kwiecień 2025.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1949832" y="3453958"/>
            <a:ext cx="4114130" cy="15276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59"/>
              </a:lnSpc>
            </a:pPr>
            <a:r>
              <a:rPr lang="en-US" sz="8000" b="true">
                <a:solidFill>
                  <a:srgbClr val="AA1E38"/>
                </a:solidFill>
                <a:latin typeface="Montserrat 1 Heavy"/>
                <a:ea typeface="Montserrat 1 Heavy"/>
                <a:cs typeface="Montserrat 1 Heavy"/>
                <a:sym typeface="Montserrat 1 Heavy"/>
              </a:rPr>
              <a:t>1178</a:t>
            </a:r>
          </a:p>
          <a:p>
            <a:pPr algn="ctr">
              <a:lnSpc>
                <a:spcPts val="8351"/>
              </a:lnSpc>
            </a:pPr>
            <a:r>
              <a:rPr lang="en-US" sz="3599" b="true">
                <a:solidFill>
                  <a:srgbClr val="AA1E38"/>
                </a:solidFill>
                <a:latin typeface="Montserrat 1 Ultra-Bold"/>
                <a:ea typeface="Montserrat 1 Ultra-Bold"/>
                <a:cs typeface="Montserrat 1 Ultra-Bold"/>
                <a:sym typeface="Montserrat 1 Ultra-Bold"/>
              </a:rPr>
              <a:t>PRACOWNIKÓW</a:t>
            </a:r>
          </a:p>
        </p:txBody>
      </p:sp>
      <p:pic>
        <p:nvPicPr>
          <p:cNvPr name="Picture 19" id="19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1729196" y="2547975"/>
            <a:ext cx="7836260" cy="6619438"/>
          </a:xfrm>
          <a:prstGeom prst="rect">
            <a:avLst/>
          </a:prstGeom>
        </p:spPr>
      </p:pic>
      <p:sp>
        <p:nvSpPr>
          <p:cNvPr name="AutoShape 20" id="20"/>
          <p:cNvSpPr/>
          <p:nvPr/>
        </p:nvSpPr>
        <p:spPr>
          <a:xfrm flipH="true">
            <a:off x="3125022" y="3113348"/>
            <a:ext cx="5962951" cy="1597768"/>
          </a:xfrm>
          <a:prstGeom prst="line">
            <a:avLst/>
          </a:prstGeom>
          <a:ln cap="rnd" w="47625">
            <a:solidFill>
              <a:srgbClr val="CBAE56">
                <a:alpha val="40000"/>
              </a:srgbClr>
            </a:solidFill>
            <a:prstDash val="sysDot"/>
            <a:headEnd type="arrow" len="sm" w="med"/>
            <a:tailEnd type="none" len="sm" w="sm"/>
          </a:ln>
        </p:spPr>
      </p:sp>
      <p:sp>
        <p:nvSpPr>
          <p:cNvPr name="AutoShape 21" id="21"/>
          <p:cNvSpPr/>
          <p:nvPr/>
        </p:nvSpPr>
        <p:spPr>
          <a:xfrm rot="5407090">
            <a:off x="13981096" y="1046998"/>
            <a:ext cx="25971" cy="3998756"/>
          </a:xfrm>
          <a:prstGeom prst="rect">
            <a:avLst/>
          </a:prstGeom>
          <a:solidFill>
            <a:srgbClr val="CDA63C"/>
          </a:solidFill>
        </p:spPr>
      </p:sp>
      <p:sp>
        <p:nvSpPr>
          <p:cNvPr name="AutoShape 22" id="22"/>
          <p:cNvSpPr/>
          <p:nvPr/>
        </p:nvSpPr>
        <p:spPr>
          <a:xfrm rot="5407090">
            <a:off x="13981096" y="3144122"/>
            <a:ext cx="25971" cy="3998756"/>
          </a:xfrm>
          <a:prstGeom prst="rect">
            <a:avLst/>
          </a:prstGeom>
          <a:solidFill>
            <a:srgbClr val="CDA63C"/>
          </a:solidFill>
        </p:spPr>
      </p:sp>
      <p:sp>
        <p:nvSpPr>
          <p:cNvPr name="TextBox 23" id="23"/>
          <p:cNvSpPr txBox="true"/>
          <p:nvPr/>
        </p:nvSpPr>
        <p:spPr>
          <a:xfrm rot="0">
            <a:off x="6130720" y="4880325"/>
            <a:ext cx="423862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CA2128"/>
                </a:solidFill>
                <a:latin typeface="Arimo"/>
                <a:ea typeface="Arimo"/>
                <a:cs typeface="Arimo"/>
                <a:sym typeface="Arimo"/>
              </a:rPr>
              <a:t>592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5352181" y="5031137"/>
            <a:ext cx="423862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CA2128"/>
                </a:solidFill>
                <a:latin typeface="Arimo"/>
                <a:ea typeface="Arimo"/>
                <a:cs typeface="Arimo"/>
                <a:sym typeface="Arimo"/>
              </a:rPr>
              <a:t>560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4633193" y="5291830"/>
            <a:ext cx="423714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CA2128"/>
                </a:solidFill>
                <a:latin typeface="Arimo"/>
                <a:ea typeface="Arimo"/>
                <a:cs typeface="Arimo"/>
                <a:sym typeface="Arimo"/>
              </a:rPr>
              <a:t>511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3912019" y="5291830"/>
            <a:ext cx="423714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CA2128"/>
                </a:solidFill>
                <a:latin typeface="Arimo"/>
                <a:ea typeface="Arimo"/>
                <a:cs typeface="Arimo"/>
                <a:sym typeface="Arimo"/>
              </a:rPr>
              <a:t>512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3126355" y="5508444"/>
            <a:ext cx="423714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CA2128"/>
                </a:solidFill>
                <a:latin typeface="Arimo"/>
                <a:ea typeface="Arimo"/>
                <a:cs typeface="Arimo"/>
                <a:sym typeface="Arimo"/>
              </a:rPr>
              <a:t>479</a:t>
            </a:r>
          </a:p>
        </p:txBody>
      </p:sp>
      <p:grpSp>
        <p:nvGrpSpPr>
          <p:cNvPr name="Group 28" id="28"/>
          <p:cNvGrpSpPr/>
          <p:nvPr/>
        </p:nvGrpSpPr>
        <p:grpSpPr>
          <a:xfrm rot="0">
            <a:off x="282947" y="9145742"/>
            <a:ext cx="907930" cy="907930"/>
            <a:chOff x="0" y="0"/>
            <a:chExt cx="1210574" cy="1210574"/>
          </a:xfrm>
        </p:grpSpPr>
        <p:grpSp>
          <p:nvGrpSpPr>
            <p:cNvPr name="Group 29" id="29"/>
            <p:cNvGrpSpPr/>
            <p:nvPr/>
          </p:nvGrpSpPr>
          <p:grpSpPr>
            <a:xfrm rot="0">
              <a:off x="0" y="0"/>
              <a:ext cx="1210574" cy="1210574"/>
              <a:chOff x="0" y="0"/>
              <a:chExt cx="6350000" cy="6350000"/>
            </a:xfrm>
          </p:grpSpPr>
          <p:sp>
            <p:nvSpPr>
              <p:cNvPr name="Freeform 30" id="30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5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5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DA63C">
                  <a:alpha val="38824"/>
                </a:srgbClr>
              </a:solidFill>
            </p:spPr>
          </p:sp>
        </p:grpSp>
        <p:sp>
          <p:nvSpPr>
            <p:cNvPr name="TextBox 31" id="31"/>
            <p:cNvSpPr txBox="true"/>
            <p:nvPr/>
          </p:nvSpPr>
          <p:spPr>
            <a:xfrm rot="0">
              <a:off x="0" y="286830"/>
              <a:ext cx="1210574" cy="72558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637"/>
                </a:lnSpc>
              </a:pPr>
              <a:r>
                <a:rPr lang="en-US" sz="3306">
                  <a:solidFill>
                    <a:srgbClr val="FAFAFA"/>
                  </a:solidFill>
                  <a:latin typeface="Overpass Light Bold"/>
                  <a:ea typeface="Overpass Light Bold"/>
                  <a:cs typeface="Overpass Light Bold"/>
                  <a:sym typeface="Overpass Light Bold"/>
                </a:rPr>
                <a:t>6</a:t>
              </a:r>
            </a:p>
          </p:txBody>
        </p:sp>
      </p:grpSp>
      <p:sp>
        <p:nvSpPr>
          <p:cNvPr name="TextBox 32" id="32"/>
          <p:cNvSpPr txBox="true"/>
          <p:nvPr/>
        </p:nvSpPr>
        <p:spPr>
          <a:xfrm rot="0">
            <a:off x="6875391" y="4307128"/>
            <a:ext cx="423788" cy="3491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CA2128"/>
                </a:solidFill>
                <a:latin typeface="Arimo"/>
                <a:ea typeface="Arimo"/>
                <a:cs typeface="Arimo"/>
                <a:sym typeface="Arimo"/>
              </a:rPr>
              <a:t>707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7608869" y="3827208"/>
            <a:ext cx="423714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CA2128"/>
                </a:solidFill>
                <a:latin typeface="Arimo"/>
                <a:ea typeface="Arimo"/>
                <a:cs typeface="Arimo"/>
                <a:sym typeface="Arimo"/>
              </a:rPr>
              <a:t>807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8276790" y="3662107"/>
            <a:ext cx="635645" cy="5143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b="true" sz="2999">
                <a:solidFill>
                  <a:srgbClr val="CA2128"/>
                </a:solidFill>
                <a:latin typeface="Arimo Bold"/>
                <a:ea typeface="Arimo Bold"/>
                <a:cs typeface="Arimo Bold"/>
                <a:sym typeface="Arimo Bold"/>
              </a:rPr>
              <a:t>815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1365562" y="1028700"/>
            <a:ext cx="29402" cy="7905750"/>
          </a:xfrm>
          <a:prstGeom prst="rect">
            <a:avLst/>
          </a:prstGeom>
          <a:solidFill>
            <a:srgbClr val="CDA63C"/>
          </a:solidFill>
        </p:spPr>
      </p:sp>
      <p:grpSp>
        <p:nvGrpSpPr>
          <p:cNvPr name="Group 3" id="3"/>
          <p:cNvGrpSpPr/>
          <p:nvPr/>
        </p:nvGrpSpPr>
        <p:grpSpPr>
          <a:xfrm rot="5400000">
            <a:off x="604040" y="8347613"/>
            <a:ext cx="955485" cy="218188"/>
            <a:chOff x="0" y="0"/>
            <a:chExt cx="1273980" cy="290918"/>
          </a:xfrm>
        </p:grpSpPr>
        <p:grpSp>
          <p:nvGrpSpPr>
            <p:cNvPr name="Group 4" id="4"/>
            <p:cNvGrpSpPr>
              <a:grpSpLocks noChangeAspect="true"/>
            </p:cNvGrpSpPr>
            <p:nvPr/>
          </p:nvGrpSpPr>
          <p:grpSpPr>
            <a:xfrm rot="0">
              <a:off x="983062" y="0"/>
              <a:ext cx="290918" cy="290918"/>
              <a:chOff x="0" y="0"/>
              <a:chExt cx="1708150" cy="1708150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1708150" cy="1708150"/>
              </a:xfrm>
              <a:custGeom>
                <a:avLst/>
                <a:gdLst/>
                <a:ahLst/>
                <a:cxnLst/>
                <a:rect r="r" b="b" t="t" l="l"/>
                <a:pathLst>
                  <a:path h="1708150" w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name="Group 6" id="6"/>
            <p:cNvGrpSpPr>
              <a:grpSpLocks noChangeAspect="true"/>
            </p:cNvGrpSpPr>
            <p:nvPr/>
          </p:nvGrpSpPr>
          <p:grpSpPr>
            <a:xfrm rot="0">
              <a:off x="0" y="0"/>
              <a:ext cx="290918" cy="290918"/>
              <a:chOff x="0" y="0"/>
              <a:chExt cx="1708150" cy="1708150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1708150" cy="1708150"/>
              </a:xfrm>
              <a:custGeom>
                <a:avLst/>
                <a:gdLst/>
                <a:ahLst/>
                <a:cxnLst/>
                <a:rect r="r" b="b" t="t" l="l"/>
                <a:pathLst>
                  <a:path h="1708150" w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name="Group 8" id="8"/>
            <p:cNvGrpSpPr/>
            <p:nvPr/>
          </p:nvGrpSpPr>
          <p:grpSpPr>
            <a:xfrm rot="0">
              <a:off x="493118" y="1587"/>
              <a:ext cx="287744" cy="287744"/>
              <a:chOff x="0" y="0"/>
              <a:chExt cx="6350000" cy="6350000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DA63C"/>
              </a:solidFill>
            </p:spPr>
          </p:sp>
        </p:grpSp>
      </p:grpSp>
      <p:sp>
        <p:nvSpPr>
          <p:cNvPr name="TextBox 10" id="10"/>
          <p:cNvSpPr txBox="true"/>
          <p:nvPr/>
        </p:nvSpPr>
        <p:spPr>
          <a:xfrm rot="0">
            <a:off x="282947" y="9346578"/>
            <a:ext cx="907930" cy="5584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7"/>
              </a:lnSpc>
            </a:pPr>
            <a:r>
              <a:rPr lang="en-US" sz="3306">
                <a:solidFill>
                  <a:srgbClr val="FAFAFA"/>
                </a:solidFill>
                <a:latin typeface="Overpass Light Bold"/>
                <a:ea typeface="Overpass Light Bold"/>
                <a:cs typeface="Overpass Light Bold"/>
                <a:sym typeface="Overpass Light Bold"/>
              </a:rPr>
              <a:t>11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282947" y="9145742"/>
            <a:ext cx="907930" cy="907930"/>
            <a:chOff x="0" y="0"/>
            <a:chExt cx="1210574" cy="1210574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0" y="0"/>
              <a:ext cx="1210574" cy="1210574"/>
              <a:chOff x="0" y="0"/>
              <a:chExt cx="6350000" cy="6350000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5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5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DA63C">
                  <a:alpha val="38824"/>
                </a:srgbClr>
              </a:solidFill>
            </p:spPr>
          </p:sp>
        </p:grpSp>
        <p:sp>
          <p:nvSpPr>
            <p:cNvPr name="TextBox 14" id="14"/>
            <p:cNvSpPr txBox="true"/>
            <p:nvPr/>
          </p:nvSpPr>
          <p:spPr>
            <a:xfrm rot="0">
              <a:off x="0" y="286830"/>
              <a:ext cx="1210574" cy="72558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637"/>
                </a:lnSpc>
              </a:pPr>
              <a:r>
                <a:rPr lang="en-US" sz="3306">
                  <a:solidFill>
                    <a:srgbClr val="FAFAFA"/>
                  </a:solidFill>
                  <a:latin typeface="Overpass Light Bold"/>
                  <a:ea typeface="Overpass Light Bold"/>
                  <a:cs typeface="Overpass Light Bold"/>
                  <a:sym typeface="Overpass Light Bold"/>
                </a:rPr>
                <a:t>7</a:t>
              </a: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12632307" y="4373793"/>
            <a:ext cx="8932672" cy="5531263"/>
          </a:xfrm>
          <a:custGeom>
            <a:avLst/>
            <a:gdLst/>
            <a:ahLst/>
            <a:cxnLst/>
            <a:rect r="r" b="b" t="t" l="l"/>
            <a:pathLst>
              <a:path h="5531263" w="8932672">
                <a:moveTo>
                  <a:pt x="0" y="0"/>
                </a:moveTo>
                <a:lnTo>
                  <a:pt x="8932672" y="0"/>
                </a:lnTo>
                <a:lnTo>
                  <a:pt x="8932672" y="5531262"/>
                </a:lnTo>
                <a:lnTo>
                  <a:pt x="0" y="55312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132" t="-16019" r="0" b="-18584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855152" y="1741305"/>
            <a:ext cx="11488444" cy="14093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7"/>
              </a:lnSpc>
            </a:pPr>
            <a:r>
              <a:rPr lang="en-US" sz="2399">
                <a:solidFill>
                  <a:srgbClr val="292929"/>
                </a:solidFill>
                <a:latin typeface="Canva Sans 1"/>
                <a:ea typeface="Canva Sans 1"/>
                <a:cs typeface="Canva Sans 1"/>
                <a:sym typeface="Canva Sans 1"/>
              </a:rPr>
              <a:t>Dzięki nowo wdrożonym analizom możemy </a:t>
            </a:r>
            <a:r>
              <a:rPr lang="en-US" sz="2399" b="true">
                <a:solidFill>
                  <a:srgbClr val="292929"/>
                </a:solidFill>
                <a:latin typeface="Canva Sans 1 Bold"/>
                <a:ea typeface="Canva Sans 1 Bold"/>
                <a:cs typeface="Canva Sans 1 Bold"/>
                <a:sym typeface="Canva Sans 1 Bold"/>
              </a:rPr>
              <a:t>jeszcze lepiej i sprawniej</a:t>
            </a:r>
            <a:r>
              <a:rPr lang="en-US" sz="2399">
                <a:solidFill>
                  <a:srgbClr val="292929"/>
                </a:solidFill>
                <a:latin typeface="Canva Sans 1"/>
                <a:ea typeface="Canva Sans 1"/>
                <a:cs typeface="Canva Sans 1"/>
                <a:sym typeface="Canva Sans 1"/>
              </a:rPr>
              <a:t> czuwać nad jakością zarówno dostarczanych do nas surowców, jak i produktów końcowych. Wyniki z własnego laboratorium mamy dosłownie w kilka dni. </a:t>
            </a:r>
          </a:p>
          <a:p>
            <a:pPr algn="l">
              <a:lnSpc>
                <a:spcPts val="2807"/>
              </a:lnSpc>
            </a:pP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13342102" y="263566"/>
            <a:ext cx="5518053" cy="3960160"/>
          </a:xfrm>
          <a:custGeom>
            <a:avLst/>
            <a:gdLst/>
            <a:ahLst/>
            <a:cxnLst/>
            <a:rect r="r" b="b" t="t" l="l"/>
            <a:pathLst>
              <a:path h="3960160" w="5518053">
                <a:moveTo>
                  <a:pt x="0" y="0"/>
                </a:moveTo>
                <a:lnTo>
                  <a:pt x="5518053" y="0"/>
                </a:lnTo>
                <a:lnTo>
                  <a:pt x="5518053" y="3960160"/>
                </a:lnTo>
                <a:lnTo>
                  <a:pt x="0" y="39601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423" t="-107369" r="-17384" b="-15216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1855152" y="785812"/>
            <a:ext cx="12718583" cy="485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b="true" sz="3200" spc="230">
                <a:solidFill>
                  <a:srgbClr val="4D4A46"/>
                </a:solidFill>
                <a:latin typeface="Montserrat Semi-Bold Bold"/>
                <a:ea typeface="Montserrat Semi-Bold Bold"/>
                <a:cs typeface="Montserrat Semi-Bold Bold"/>
                <a:sym typeface="Montserrat Semi-Bold Bold"/>
              </a:rPr>
              <a:t>NOWOCZESNE LABORATORIUM CHEMICZNE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855152" y="2949753"/>
            <a:ext cx="11312006" cy="54635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399">
                <a:solidFill>
                  <a:srgbClr val="000000"/>
                </a:solidFill>
                <a:latin typeface="Canva Sans 2"/>
                <a:ea typeface="Canva Sans 2"/>
                <a:cs typeface="Canva Sans 2"/>
                <a:sym typeface="Canva Sans 2"/>
              </a:rPr>
              <a:t>Nowa inwestycja pozwala na samodzielnie analizy:</a:t>
            </a:r>
          </a:p>
          <a:p>
            <a:pPr algn="l">
              <a:lnSpc>
                <a:spcPts val="3359"/>
              </a:lnSpc>
            </a:pPr>
          </a:p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Canva Sans 2"/>
                <a:ea typeface="Canva Sans 2"/>
                <a:cs typeface="Canva Sans 2"/>
                <a:sym typeface="Canva Sans 2"/>
              </a:rPr>
              <a:t>- pestycydów</a:t>
            </a:r>
          </a:p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Canva Sans 2"/>
                <a:ea typeface="Canva Sans 2"/>
                <a:cs typeface="Canva Sans 2"/>
                <a:sym typeface="Canva Sans 2"/>
              </a:rPr>
              <a:t>- wielopierścieniowych węglowodorów aromatycznych</a:t>
            </a:r>
          </a:p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Canva Sans 2"/>
                <a:ea typeface="Canva Sans 2"/>
                <a:cs typeface="Canva Sans 2"/>
                <a:sym typeface="Canva Sans 2"/>
              </a:rPr>
              <a:t>- alkaloidów pirolizydynowych</a:t>
            </a:r>
          </a:p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Canva Sans 2"/>
                <a:ea typeface="Canva Sans 2"/>
                <a:cs typeface="Canva Sans 2"/>
                <a:sym typeface="Canva Sans 2"/>
              </a:rPr>
              <a:t>- alkaloidów tropanowych</a:t>
            </a:r>
          </a:p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Canva Sans 2"/>
                <a:ea typeface="Canva Sans 2"/>
                <a:cs typeface="Canva Sans 2"/>
                <a:sym typeface="Canva Sans 2"/>
              </a:rPr>
              <a:t>- chloranu i nadchloranu</a:t>
            </a:r>
          </a:p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Canva Sans 2"/>
                <a:ea typeface="Canva Sans 2"/>
                <a:cs typeface="Canva Sans 2"/>
                <a:sym typeface="Canva Sans 2"/>
              </a:rPr>
              <a:t>- mykotoksyn</a:t>
            </a:r>
          </a:p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Canva Sans 2"/>
                <a:ea typeface="Canva Sans 2"/>
                <a:cs typeface="Canva Sans 2"/>
                <a:sym typeface="Canva Sans 2"/>
              </a:rPr>
              <a:t>- piperyny</a:t>
            </a:r>
          </a:p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Canva Sans 2"/>
                <a:ea typeface="Canva Sans 2"/>
                <a:cs typeface="Canva Sans 2"/>
                <a:sym typeface="Canva Sans 2"/>
              </a:rPr>
              <a:t>- kapsaicyny</a:t>
            </a:r>
          </a:p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Canva Sans 2"/>
                <a:ea typeface="Canva Sans 2"/>
                <a:cs typeface="Canva Sans 2"/>
                <a:sym typeface="Canva Sans 2"/>
              </a:rPr>
              <a:t>- kumaryny</a:t>
            </a:r>
          </a:p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Canva Sans 2"/>
                <a:ea typeface="Canva Sans 2"/>
                <a:cs typeface="Canva Sans 2"/>
                <a:sym typeface="Canva Sans 2"/>
              </a:rPr>
              <a:t>- kurkuminy</a:t>
            </a:r>
          </a:p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Canva Sans 2"/>
                <a:ea typeface="Canva Sans 2"/>
                <a:cs typeface="Canva Sans 2"/>
                <a:sym typeface="Canva Sans 2"/>
              </a:rPr>
              <a:t>- waniliny</a:t>
            </a:r>
          </a:p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Canva Sans 2"/>
                <a:ea typeface="Canva Sans 2"/>
                <a:cs typeface="Canva Sans 2"/>
                <a:sym typeface="Canva Sans 2"/>
              </a:rPr>
              <a:t>- etylowaniliny</a:t>
            </a:r>
          </a:p>
          <a:p>
            <a:pPr algn="l">
              <a:lnSpc>
                <a:spcPts val="3359"/>
              </a:lnSpc>
            </a:pPr>
          </a:p>
        </p:txBody>
      </p:sp>
      <p:sp>
        <p:nvSpPr>
          <p:cNvPr name="TextBox 20" id="20"/>
          <p:cNvSpPr txBox="true"/>
          <p:nvPr/>
        </p:nvSpPr>
        <p:spPr>
          <a:xfrm rot="0">
            <a:off x="5786638" y="7357542"/>
            <a:ext cx="11312006" cy="815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399">
                <a:solidFill>
                  <a:srgbClr val="000000"/>
                </a:solidFill>
                <a:latin typeface="Canva Sans 2"/>
                <a:ea typeface="Canva Sans 2"/>
                <a:cs typeface="Canva Sans 2"/>
                <a:sym typeface="Canva Sans 2"/>
              </a:rPr>
              <a:t>W 2024 roku zleciliśmy:</a:t>
            </a:r>
          </a:p>
          <a:p>
            <a:pPr algn="l">
              <a:lnSpc>
                <a:spcPts val="3359"/>
              </a:lnSpc>
            </a:pPr>
          </a:p>
        </p:txBody>
      </p:sp>
      <p:sp>
        <p:nvSpPr>
          <p:cNvPr name="TextBox 21" id="21"/>
          <p:cNvSpPr txBox="true"/>
          <p:nvPr/>
        </p:nvSpPr>
        <p:spPr>
          <a:xfrm rot="0">
            <a:off x="1714167" y="8691721"/>
            <a:ext cx="5125695" cy="11962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60"/>
              </a:lnSpc>
            </a:pPr>
            <a:r>
              <a:rPr lang="en-US" sz="8000">
                <a:solidFill>
                  <a:srgbClr val="AA1E38"/>
                </a:solidFill>
                <a:latin typeface="Montserrat 2"/>
                <a:ea typeface="Montserrat 2"/>
                <a:cs typeface="Montserrat 2"/>
                <a:sym typeface="Montserrat 2"/>
              </a:rPr>
              <a:t>&gt;5 000</a:t>
            </a:r>
          </a:p>
          <a:p>
            <a:pPr algn="ctr">
              <a:lnSpc>
                <a:spcPts val="1722"/>
              </a:lnSpc>
            </a:pPr>
            <a:r>
              <a:rPr lang="en-US" sz="2100" b="true">
                <a:solidFill>
                  <a:srgbClr val="AA1E38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analiz mikrobiologicznych i fizykochemicznych zewnętrznych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6839862" y="8695381"/>
            <a:ext cx="5125695" cy="11959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60"/>
              </a:lnSpc>
            </a:pPr>
            <a:r>
              <a:rPr lang="en-US" sz="8000">
                <a:solidFill>
                  <a:srgbClr val="AA1E38"/>
                </a:solidFill>
                <a:latin typeface="Montserrat 2"/>
                <a:ea typeface="Montserrat 2"/>
                <a:cs typeface="Montserrat 2"/>
                <a:sym typeface="Montserrat 2"/>
              </a:rPr>
              <a:t>&gt;8 500</a:t>
            </a:r>
          </a:p>
          <a:p>
            <a:pPr algn="ctr">
              <a:lnSpc>
                <a:spcPts val="1722"/>
              </a:lnSpc>
            </a:pPr>
            <a:r>
              <a:rPr lang="en-US" sz="2100" b="true">
                <a:solidFill>
                  <a:srgbClr val="AA1E38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analiz mikrobiologicznych i fizykochemicznych wewnętrznych</a:t>
            </a:r>
          </a:p>
        </p:txBody>
      </p:sp>
      <p:sp>
        <p:nvSpPr>
          <p:cNvPr name="AutoShape 23" id="23"/>
          <p:cNvSpPr/>
          <p:nvPr/>
        </p:nvSpPr>
        <p:spPr>
          <a:xfrm flipV="true">
            <a:off x="5504209" y="7977169"/>
            <a:ext cx="991790" cy="419277"/>
          </a:xfrm>
          <a:prstGeom prst="line">
            <a:avLst/>
          </a:prstGeom>
          <a:ln cap="rnd" w="47625">
            <a:solidFill>
              <a:srgbClr val="CBAE56">
                <a:alpha val="40000"/>
              </a:srgbClr>
            </a:solidFill>
            <a:prstDash val="sysDot"/>
            <a:headEnd type="arrow" len="sm" w="med"/>
            <a:tailEnd type="none" len="sm" w="sm"/>
          </a:ln>
        </p:spPr>
      </p:sp>
      <p:sp>
        <p:nvSpPr>
          <p:cNvPr name="AutoShape 24" id="24"/>
          <p:cNvSpPr/>
          <p:nvPr/>
        </p:nvSpPr>
        <p:spPr>
          <a:xfrm>
            <a:off x="8217298" y="7910587"/>
            <a:ext cx="1185412" cy="489519"/>
          </a:xfrm>
          <a:prstGeom prst="line">
            <a:avLst/>
          </a:prstGeom>
          <a:ln cap="rnd" w="47625">
            <a:solidFill>
              <a:srgbClr val="CBAE56">
                <a:alpha val="40000"/>
              </a:srgbClr>
            </a:solidFill>
            <a:prstDash val="sysDot"/>
            <a:headEnd type="none" len="sm" w="sm"/>
            <a:tailEnd type="arrow" len="sm" w="med"/>
          </a:ln>
        </p:spPr>
      </p:sp>
      <p:sp>
        <p:nvSpPr>
          <p:cNvPr name="AutoShape 25" id="25"/>
          <p:cNvSpPr/>
          <p:nvPr/>
        </p:nvSpPr>
        <p:spPr>
          <a:xfrm rot="0">
            <a:off x="1855152" y="1402623"/>
            <a:ext cx="10375718" cy="9525"/>
          </a:xfrm>
          <a:prstGeom prst="rect">
            <a:avLst/>
          </a:prstGeom>
          <a:solidFill>
            <a:srgbClr val="4D4A46"/>
          </a:solid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82947" y="364951"/>
            <a:ext cx="3693908" cy="1327498"/>
          </a:xfrm>
          <a:custGeom>
            <a:avLst/>
            <a:gdLst/>
            <a:ahLst/>
            <a:cxnLst/>
            <a:rect r="r" b="b" t="t" l="l"/>
            <a:pathLst>
              <a:path h="1327498" w="3693908">
                <a:moveTo>
                  <a:pt x="0" y="0"/>
                </a:moveTo>
                <a:lnTo>
                  <a:pt x="3693908" y="0"/>
                </a:lnTo>
                <a:lnTo>
                  <a:pt x="3693908" y="1327498"/>
                </a:lnTo>
                <a:lnTo>
                  <a:pt x="0" y="13274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AutoShape 3" id="3"/>
          <p:cNvSpPr/>
          <p:nvPr/>
        </p:nvSpPr>
        <p:spPr>
          <a:xfrm rot="5407090">
            <a:off x="10951038" y="-6054824"/>
            <a:ext cx="24722" cy="13636630"/>
          </a:xfrm>
          <a:prstGeom prst="rect">
            <a:avLst/>
          </a:prstGeom>
          <a:solidFill>
            <a:srgbClr val="CDA63C"/>
          </a:solidFill>
        </p:spPr>
      </p:sp>
      <p:sp>
        <p:nvSpPr>
          <p:cNvPr name="AutoShape 4" id="4"/>
          <p:cNvSpPr/>
          <p:nvPr/>
        </p:nvSpPr>
        <p:spPr>
          <a:xfrm rot="5407090">
            <a:off x="9721433" y="1609593"/>
            <a:ext cx="28775" cy="16528060"/>
          </a:xfrm>
          <a:prstGeom prst="rect">
            <a:avLst/>
          </a:prstGeom>
          <a:solidFill>
            <a:srgbClr val="CDA63C"/>
          </a:solidFill>
        </p:spPr>
      </p:sp>
      <p:grpSp>
        <p:nvGrpSpPr>
          <p:cNvPr name="Group 5" id="5"/>
          <p:cNvGrpSpPr/>
          <p:nvPr/>
        </p:nvGrpSpPr>
        <p:grpSpPr>
          <a:xfrm rot="-10800000">
            <a:off x="1471833" y="9490613"/>
            <a:ext cx="955485" cy="218188"/>
            <a:chOff x="0" y="0"/>
            <a:chExt cx="1273980" cy="290918"/>
          </a:xfrm>
        </p:grpSpPr>
        <p:grpSp>
          <p:nvGrpSpPr>
            <p:cNvPr name="Group 6" id="6"/>
            <p:cNvGrpSpPr>
              <a:grpSpLocks noChangeAspect="true"/>
            </p:cNvGrpSpPr>
            <p:nvPr/>
          </p:nvGrpSpPr>
          <p:grpSpPr>
            <a:xfrm rot="0">
              <a:off x="983062" y="0"/>
              <a:ext cx="290918" cy="290918"/>
              <a:chOff x="0" y="0"/>
              <a:chExt cx="1708150" cy="1708150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1708150" cy="1708150"/>
              </a:xfrm>
              <a:custGeom>
                <a:avLst/>
                <a:gdLst/>
                <a:ahLst/>
                <a:cxnLst/>
                <a:rect r="r" b="b" t="t" l="l"/>
                <a:pathLst>
                  <a:path h="1708150" w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name="Group 8" id="8"/>
            <p:cNvGrpSpPr>
              <a:grpSpLocks noChangeAspect="true"/>
            </p:cNvGrpSpPr>
            <p:nvPr/>
          </p:nvGrpSpPr>
          <p:grpSpPr>
            <a:xfrm rot="0">
              <a:off x="489944" y="0"/>
              <a:ext cx="290918" cy="290918"/>
              <a:chOff x="0" y="0"/>
              <a:chExt cx="1708150" cy="1708150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1708150" cy="1708150"/>
              </a:xfrm>
              <a:custGeom>
                <a:avLst/>
                <a:gdLst/>
                <a:ahLst/>
                <a:cxnLst/>
                <a:rect r="r" b="b" t="t" l="l"/>
                <a:pathLst>
                  <a:path h="1708150" w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name="Group 10" id="10"/>
            <p:cNvGrpSpPr/>
            <p:nvPr/>
          </p:nvGrpSpPr>
          <p:grpSpPr>
            <a:xfrm rot="0">
              <a:off x="0" y="1587"/>
              <a:ext cx="287744" cy="287744"/>
              <a:chOff x="0" y="0"/>
              <a:chExt cx="6350000" cy="6350000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DA63C"/>
              </a:solidFill>
            </p:spPr>
          </p:sp>
        </p:grpSp>
      </p:grpSp>
      <p:grpSp>
        <p:nvGrpSpPr>
          <p:cNvPr name="Group 12" id="12"/>
          <p:cNvGrpSpPr/>
          <p:nvPr/>
        </p:nvGrpSpPr>
        <p:grpSpPr>
          <a:xfrm rot="0">
            <a:off x="5677059" y="2740484"/>
            <a:ext cx="4102205" cy="1447241"/>
            <a:chOff x="0" y="0"/>
            <a:chExt cx="5469606" cy="1929654"/>
          </a:xfrm>
        </p:grpSpPr>
        <p:sp>
          <p:nvSpPr>
            <p:cNvPr name="AutoShape 13" id="13"/>
            <p:cNvSpPr/>
            <p:nvPr/>
          </p:nvSpPr>
          <p:spPr>
            <a:xfrm rot="0">
              <a:off x="0" y="0"/>
              <a:ext cx="5469606" cy="1929654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name="TextBox 14" id="14"/>
            <p:cNvSpPr txBox="true"/>
            <p:nvPr/>
          </p:nvSpPr>
          <p:spPr>
            <a:xfrm rot="0">
              <a:off x="542339" y="607528"/>
              <a:ext cx="4384928" cy="34985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017"/>
                </a:lnSpc>
              </a:pP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542339" y="1050356"/>
              <a:ext cx="4384928" cy="26224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645"/>
                </a:lnSpc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282947" y="9145742"/>
            <a:ext cx="907930" cy="907930"/>
            <a:chOff x="0" y="0"/>
            <a:chExt cx="1210574" cy="1210574"/>
          </a:xfrm>
        </p:grpSpPr>
        <p:grpSp>
          <p:nvGrpSpPr>
            <p:cNvPr name="Group 17" id="17"/>
            <p:cNvGrpSpPr/>
            <p:nvPr/>
          </p:nvGrpSpPr>
          <p:grpSpPr>
            <a:xfrm rot="0">
              <a:off x="0" y="0"/>
              <a:ext cx="1210574" cy="1210574"/>
              <a:chOff x="0" y="0"/>
              <a:chExt cx="6350000" cy="6350000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5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5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DA63C">
                  <a:alpha val="38824"/>
                </a:srgbClr>
              </a:solidFill>
            </p:spPr>
          </p:sp>
        </p:grpSp>
        <p:sp>
          <p:nvSpPr>
            <p:cNvPr name="TextBox 19" id="19"/>
            <p:cNvSpPr txBox="true"/>
            <p:nvPr/>
          </p:nvSpPr>
          <p:spPr>
            <a:xfrm rot="0">
              <a:off x="0" y="286830"/>
              <a:ext cx="1210574" cy="72558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637"/>
                </a:lnSpc>
              </a:pPr>
              <a:r>
                <a:rPr lang="en-US" sz="3306">
                  <a:solidFill>
                    <a:srgbClr val="FAFAFA"/>
                  </a:solidFill>
                  <a:latin typeface="Overpass Light Bold"/>
                  <a:ea typeface="Overpass Light Bold"/>
                  <a:cs typeface="Overpass Light Bold"/>
                  <a:sym typeface="Overpass Light Bold"/>
                </a:rPr>
                <a:t>8</a:t>
              </a:r>
            </a:p>
          </p:txBody>
        </p:sp>
      </p:grpSp>
      <p:sp>
        <p:nvSpPr>
          <p:cNvPr name="Freeform 20" id="20"/>
          <p:cNvSpPr/>
          <p:nvPr/>
        </p:nvSpPr>
        <p:spPr>
          <a:xfrm flipH="false" flipV="false" rot="0">
            <a:off x="444254" y="1937129"/>
            <a:ext cx="17072651" cy="7170513"/>
          </a:xfrm>
          <a:custGeom>
            <a:avLst/>
            <a:gdLst/>
            <a:ahLst/>
            <a:cxnLst/>
            <a:rect r="r" b="b" t="t" l="l"/>
            <a:pathLst>
              <a:path h="7170513" w="17072651">
                <a:moveTo>
                  <a:pt x="0" y="0"/>
                </a:moveTo>
                <a:lnTo>
                  <a:pt x="17072651" y="0"/>
                </a:lnTo>
                <a:lnTo>
                  <a:pt x="17072651" y="7170513"/>
                </a:lnTo>
                <a:lnTo>
                  <a:pt x="0" y="71705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8001765" y="9289175"/>
            <a:ext cx="4274239" cy="197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99"/>
              </a:lnSpc>
            </a:pPr>
          </a:p>
        </p:txBody>
      </p:sp>
      <p:sp>
        <p:nvSpPr>
          <p:cNvPr name="TextBox 22" id="22"/>
          <p:cNvSpPr txBox="true"/>
          <p:nvPr/>
        </p:nvSpPr>
        <p:spPr>
          <a:xfrm rot="0">
            <a:off x="16999022" y="9445644"/>
            <a:ext cx="770057" cy="4975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b="true" sz="280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22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4310310" y="954378"/>
            <a:ext cx="8661053" cy="471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19"/>
              </a:lnSpc>
              <a:spcBef>
                <a:spcPct val="0"/>
              </a:spcBef>
            </a:pPr>
            <a:r>
              <a:rPr lang="en-US" sz="2800">
                <a:solidFill>
                  <a:srgbClr val="00000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Podsumowanie 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1028700" y="4093484"/>
            <a:ext cx="6427755" cy="2418546"/>
          </a:xfrm>
          <a:prstGeom prst="rect">
            <a:avLst/>
          </a:prstGeom>
          <a:solidFill>
            <a:srgbClr val="CBAE56">
              <a:alpha val="17647"/>
            </a:srgbClr>
          </a:solidFill>
        </p:spPr>
      </p:sp>
      <p:grpSp>
        <p:nvGrpSpPr>
          <p:cNvPr name="Group 3" id="3"/>
          <p:cNvGrpSpPr/>
          <p:nvPr/>
        </p:nvGrpSpPr>
        <p:grpSpPr>
          <a:xfrm rot="0">
            <a:off x="282947" y="9145742"/>
            <a:ext cx="907930" cy="907930"/>
            <a:chOff x="0" y="0"/>
            <a:chExt cx="1210574" cy="1210574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1210574" cy="1210574"/>
              <a:chOff x="0" y="0"/>
              <a:chExt cx="6350000" cy="6350000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5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5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DA63C">
                  <a:alpha val="38824"/>
                </a:srgbClr>
              </a:solidFill>
            </p:spPr>
          </p:sp>
        </p:grpSp>
        <p:sp>
          <p:nvSpPr>
            <p:cNvPr name="TextBox 6" id="6"/>
            <p:cNvSpPr txBox="true"/>
            <p:nvPr/>
          </p:nvSpPr>
          <p:spPr>
            <a:xfrm rot="0">
              <a:off x="0" y="286830"/>
              <a:ext cx="1210574" cy="72558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637"/>
                </a:lnSpc>
              </a:pPr>
              <a:r>
                <a:rPr lang="en-US" sz="3306">
                  <a:solidFill>
                    <a:srgbClr val="FAFAFA"/>
                  </a:solidFill>
                  <a:latin typeface="Overpass Light Bold"/>
                  <a:ea typeface="Overpass Light Bold"/>
                  <a:cs typeface="Overpass Light Bold"/>
                  <a:sym typeface="Overpass Light Bold"/>
                </a:rPr>
                <a:t>10</a:t>
              </a: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282947" y="364951"/>
            <a:ext cx="3693908" cy="1327498"/>
          </a:xfrm>
          <a:custGeom>
            <a:avLst/>
            <a:gdLst/>
            <a:ahLst/>
            <a:cxnLst/>
            <a:rect r="r" b="b" t="t" l="l"/>
            <a:pathLst>
              <a:path h="1327498" w="3693908">
                <a:moveTo>
                  <a:pt x="0" y="0"/>
                </a:moveTo>
                <a:lnTo>
                  <a:pt x="3693908" y="0"/>
                </a:lnTo>
                <a:lnTo>
                  <a:pt x="3693908" y="1327498"/>
                </a:lnTo>
                <a:lnTo>
                  <a:pt x="0" y="13274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AutoShape 8" id="8"/>
          <p:cNvSpPr/>
          <p:nvPr/>
        </p:nvSpPr>
        <p:spPr>
          <a:xfrm rot="5407090">
            <a:off x="10951038" y="-6054824"/>
            <a:ext cx="24722" cy="13636630"/>
          </a:xfrm>
          <a:prstGeom prst="rect">
            <a:avLst/>
          </a:prstGeom>
          <a:solidFill>
            <a:srgbClr val="CDA63C"/>
          </a:solidFill>
        </p:spPr>
      </p:sp>
      <p:sp>
        <p:nvSpPr>
          <p:cNvPr name="AutoShape 9" id="9"/>
          <p:cNvSpPr/>
          <p:nvPr/>
        </p:nvSpPr>
        <p:spPr>
          <a:xfrm rot="5400000">
            <a:off x="5022749" y="6385895"/>
            <a:ext cx="9525" cy="7222897"/>
          </a:xfrm>
          <a:prstGeom prst="rect">
            <a:avLst/>
          </a:prstGeom>
          <a:solidFill>
            <a:srgbClr val="CDA63C"/>
          </a:solidFill>
        </p:spPr>
      </p:sp>
      <p:grpSp>
        <p:nvGrpSpPr>
          <p:cNvPr name="Group 10" id="10"/>
          <p:cNvGrpSpPr/>
          <p:nvPr/>
        </p:nvGrpSpPr>
        <p:grpSpPr>
          <a:xfrm rot="-10800000">
            <a:off x="1416064" y="9599707"/>
            <a:ext cx="955485" cy="218188"/>
            <a:chOff x="0" y="0"/>
            <a:chExt cx="1273980" cy="290918"/>
          </a:xfrm>
        </p:grpSpPr>
        <p:grpSp>
          <p:nvGrpSpPr>
            <p:cNvPr name="Group 11" id="11"/>
            <p:cNvGrpSpPr>
              <a:grpSpLocks noChangeAspect="true"/>
            </p:cNvGrpSpPr>
            <p:nvPr/>
          </p:nvGrpSpPr>
          <p:grpSpPr>
            <a:xfrm rot="0">
              <a:off x="983062" y="0"/>
              <a:ext cx="290918" cy="290918"/>
              <a:chOff x="0" y="0"/>
              <a:chExt cx="1708150" cy="1708150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1708150" cy="1708150"/>
              </a:xfrm>
              <a:custGeom>
                <a:avLst/>
                <a:gdLst/>
                <a:ahLst/>
                <a:cxnLst/>
                <a:rect r="r" b="b" t="t" l="l"/>
                <a:pathLst>
                  <a:path h="1708150" w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name="Group 13" id="13"/>
            <p:cNvGrpSpPr>
              <a:grpSpLocks noChangeAspect="true"/>
            </p:cNvGrpSpPr>
            <p:nvPr/>
          </p:nvGrpSpPr>
          <p:grpSpPr>
            <a:xfrm rot="0">
              <a:off x="0" y="0"/>
              <a:ext cx="290918" cy="290918"/>
              <a:chOff x="0" y="0"/>
              <a:chExt cx="1708150" cy="1708150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1708150" cy="1708150"/>
              </a:xfrm>
              <a:custGeom>
                <a:avLst/>
                <a:gdLst/>
                <a:ahLst/>
                <a:cxnLst/>
                <a:rect r="r" b="b" t="t" l="l"/>
                <a:pathLst>
                  <a:path h="1708150" w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name="Group 15" id="15"/>
            <p:cNvGrpSpPr/>
            <p:nvPr/>
          </p:nvGrpSpPr>
          <p:grpSpPr>
            <a:xfrm rot="0">
              <a:off x="493118" y="1587"/>
              <a:ext cx="287744" cy="287744"/>
              <a:chOff x="0" y="0"/>
              <a:chExt cx="6350000" cy="6350000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DA63C"/>
              </a:solidFill>
            </p:spPr>
          </p:sp>
        </p:grpSp>
      </p:grpSp>
      <p:sp>
        <p:nvSpPr>
          <p:cNvPr name="TextBox 17" id="17"/>
          <p:cNvSpPr txBox="true"/>
          <p:nvPr/>
        </p:nvSpPr>
        <p:spPr>
          <a:xfrm rot="0">
            <a:off x="1190877" y="4346584"/>
            <a:ext cx="5936665" cy="21654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4"/>
              </a:lnSpc>
            </a:pPr>
            <a:r>
              <a:rPr lang="en-US" sz="2496" spc="79">
                <a:solidFill>
                  <a:srgbClr val="4D4A46"/>
                </a:solidFill>
                <a:latin typeface="Montserrat 2"/>
                <a:ea typeface="Montserrat 2"/>
                <a:cs typeface="Montserrat 2"/>
                <a:sym typeface="Montserrat 2"/>
              </a:rPr>
              <a:t>Prymat ma silną pozycję </a:t>
            </a:r>
          </a:p>
          <a:p>
            <a:pPr algn="l">
              <a:lnSpc>
                <a:spcPts val="3494"/>
              </a:lnSpc>
            </a:pPr>
            <a:r>
              <a:rPr lang="en-US" sz="2496" spc="79">
                <a:solidFill>
                  <a:srgbClr val="4D4A46"/>
                </a:solidFill>
                <a:latin typeface="Montserrat 2"/>
                <a:ea typeface="Montserrat 2"/>
                <a:cs typeface="Montserrat 2"/>
                <a:sym typeface="Montserrat 2"/>
              </a:rPr>
              <a:t>na rynku przypraw w Polsce</a:t>
            </a:r>
            <a:r>
              <a:rPr lang="en-US" sz="2496" spc="79">
                <a:solidFill>
                  <a:srgbClr val="4D4A46"/>
                </a:solidFill>
                <a:latin typeface="Montserrat 2"/>
                <a:ea typeface="Montserrat 2"/>
                <a:cs typeface="Montserrat 2"/>
                <a:sym typeface="Montserrat 2"/>
              </a:rPr>
              <a:t> </a:t>
            </a:r>
          </a:p>
          <a:p>
            <a:pPr algn="l">
              <a:lnSpc>
                <a:spcPts val="3494"/>
              </a:lnSpc>
            </a:pPr>
            <a:r>
              <a:rPr lang="en-US" sz="2496" spc="79">
                <a:solidFill>
                  <a:srgbClr val="4D4A46"/>
                </a:solidFill>
                <a:latin typeface="Montserrat 2"/>
                <a:ea typeface="Montserrat 2"/>
                <a:cs typeface="Montserrat 2"/>
                <a:sym typeface="Montserrat 2"/>
              </a:rPr>
              <a:t>w kategorii przyprawy jednorodne i mieszanki. </a:t>
            </a:r>
          </a:p>
          <a:p>
            <a:pPr algn="l">
              <a:lnSpc>
                <a:spcPts val="3494"/>
              </a:lnSpc>
            </a:pPr>
          </a:p>
        </p:txBody>
      </p:sp>
      <p:sp>
        <p:nvSpPr>
          <p:cNvPr name="TextBox 18" id="18"/>
          <p:cNvSpPr txBox="true"/>
          <p:nvPr/>
        </p:nvSpPr>
        <p:spPr>
          <a:xfrm rot="0">
            <a:off x="4145073" y="1028700"/>
            <a:ext cx="12718583" cy="457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spc="216">
                <a:solidFill>
                  <a:srgbClr val="4D4A46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MARKA PRYMAT NA RYNKU PRZYPRAW W POLSCE</a:t>
            </a:r>
          </a:p>
        </p:txBody>
      </p:sp>
      <p:pic>
        <p:nvPicPr>
          <p:cNvPr name="Picture 19" id="19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9140629" y="1954036"/>
            <a:ext cx="8283826" cy="7490351"/>
          </a:xfrm>
          <a:prstGeom prst="rect">
            <a:avLst/>
          </a:prstGeom>
        </p:spPr>
      </p:pic>
      <p:sp>
        <p:nvSpPr>
          <p:cNvPr name="TextBox 20" id="20"/>
          <p:cNvSpPr txBox="true"/>
          <p:nvPr/>
        </p:nvSpPr>
        <p:spPr>
          <a:xfrm rot="0">
            <a:off x="12320984" y="1835299"/>
            <a:ext cx="1410913" cy="8036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62"/>
              </a:lnSpc>
            </a:pPr>
            <a:r>
              <a:rPr lang="en-US" sz="1544">
                <a:solidFill>
                  <a:srgbClr val="000000"/>
                </a:solidFill>
                <a:latin typeface="Montserrat 1"/>
                <a:ea typeface="Montserrat 1"/>
                <a:cs typeface="Montserrat 1"/>
                <a:sym typeface="Montserrat 1"/>
              </a:rPr>
              <a:t>Kotanyi</a:t>
            </a:r>
          </a:p>
          <a:p>
            <a:pPr algn="ctr">
              <a:lnSpc>
                <a:spcPts val="2162"/>
              </a:lnSpc>
            </a:pPr>
            <a:r>
              <a:rPr lang="en-US" sz="1544">
                <a:solidFill>
                  <a:srgbClr val="000000"/>
                </a:solidFill>
                <a:latin typeface="Montserrat 1"/>
                <a:ea typeface="Montserrat 1"/>
                <a:cs typeface="Montserrat 1"/>
                <a:sym typeface="Montserrat 1"/>
              </a:rPr>
              <a:t>2,2%</a:t>
            </a:r>
          </a:p>
          <a:p>
            <a:pPr algn="ctr">
              <a:lnSpc>
                <a:spcPts val="2162"/>
              </a:lnSpc>
            </a:pPr>
          </a:p>
        </p:txBody>
      </p:sp>
      <p:sp>
        <p:nvSpPr>
          <p:cNvPr name="TextBox 21" id="21"/>
          <p:cNvSpPr txBox="true"/>
          <p:nvPr/>
        </p:nvSpPr>
        <p:spPr>
          <a:xfrm rot="0">
            <a:off x="11476526" y="2223468"/>
            <a:ext cx="613125" cy="8036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62"/>
              </a:lnSpc>
            </a:pPr>
            <a:r>
              <a:rPr lang="en-US" sz="1544">
                <a:solidFill>
                  <a:srgbClr val="000000"/>
                </a:solidFill>
                <a:latin typeface="Montserrat 1"/>
                <a:ea typeface="Montserrat 1"/>
                <a:cs typeface="Montserrat 1"/>
                <a:sym typeface="Montserrat 1"/>
              </a:rPr>
              <a:t>Galeo </a:t>
            </a:r>
          </a:p>
          <a:p>
            <a:pPr algn="ctr">
              <a:lnSpc>
                <a:spcPts val="2162"/>
              </a:lnSpc>
            </a:pPr>
            <a:r>
              <a:rPr lang="en-US" sz="1544">
                <a:solidFill>
                  <a:srgbClr val="000000"/>
                </a:solidFill>
                <a:latin typeface="Montserrat 1"/>
                <a:ea typeface="Montserrat 1"/>
                <a:cs typeface="Montserrat 1"/>
                <a:sym typeface="Montserrat 1"/>
              </a:rPr>
              <a:t>2,0%</a:t>
            </a:r>
          </a:p>
          <a:p>
            <a:pPr algn="ctr">
              <a:lnSpc>
                <a:spcPts val="2162"/>
              </a:lnSpc>
            </a:pPr>
          </a:p>
        </p:txBody>
      </p:sp>
      <p:sp>
        <p:nvSpPr>
          <p:cNvPr name="TextBox 22" id="22"/>
          <p:cNvSpPr txBox="true"/>
          <p:nvPr/>
        </p:nvSpPr>
        <p:spPr>
          <a:xfrm rot="0">
            <a:off x="7763857" y="8986873"/>
            <a:ext cx="9872981" cy="1066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100"/>
              </a:lnSpc>
            </a:pPr>
            <a:r>
              <a:rPr lang="en-US" sz="1500" spc="120">
                <a:solidFill>
                  <a:srgbClr val="4D4A46"/>
                </a:solidFill>
                <a:latin typeface="Montserrat 2"/>
                <a:ea typeface="Montserrat 2"/>
                <a:cs typeface="Montserrat 2"/>
                <a:sym typeface="Montserrat 2"/>
              </a:rPr>
              <a:t>ŹRÓDŁO: “Prymat za NielsenIQ” – Panel Handlu Detalicznego, </a:t>
            </a:r>
          </a:p>
          <a:p>
            <a:pPr algn="r">
              <a:lnSpc>
                <a:spcPts val="2100"/>
              </a:lnSpc>
            </a:pPr>
            <a:r>
              <a:rPr lang="en-US" sz="1500" spc="120">
                <a:solidFill>
                  <a:srgbClr val="4D4A46"/>
                </a:solidFill>
                <a:latin typeface="Montserrat 2"/>
                <a:ea typeface="Montserrat 2"/>
                <a:cs typeface="Montserrat 2"/>
                <a:sym typeface="Montserrat 2"/>
              </a:rPr>
              <a:t>rynek: Cała Polska (Food) z Dino, sprzedaż w sztukach, </a:t>
            </a:r>
            <a:r>
              <a:rPr lang="en-US" sz="1500" spc="120">
                <a:solidFill>
                  <a:srgbClr val="4D4A46"/>
                </a:solidFill>
                <a:latin typeface="Montserrat 2"/>
                <a:ea typeface="Montserrat 2"/>
                <a:cs typeface="Montserrat 2"/>
                <a:sym typeface="Montserrat 2"/>
              </a:rPr>
              <a:t>okres tydzień 27 - tydzień 30 2025, </a:t>
            </a:r>
          </a:p>
          <a:p>
            <a:pPr algn="r">
              <a:lnSpc>
                <a:spcPts val="2100"/>
              </a:lnSpc>
            </a:pPr>
            <a:r>
              <a:rPr lang="en-US" sz="1500" spc="120">
                <a:solidFill>
                  <a:srgbClr val="4D4A46"/>
                </a:solidFill>
                <a:latin typeface="Montserrat 2"/>
                <a:ea typeface="Montserrat 2"/>
                <a:cs typeface="Montserrat 2"/>
                <a:sym typeface="Montserrat 2"/>
              </a:rPr>
              <a:t>kategoria: Przyprawy, Segment Przyprawy jednorodne i mieszanki</a:t>
            </a:r>
          </a:p>
          <a:p>
            <a:pPr algn="r">
              <a:lnSpc>
                <a:spcPts val="2100"/>
              </a:lnSpc>
            </a:p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DAG1LzhXjQg</dc:identifier>
  <dcterms:modified xsi:type="dcterms:W3CDTF">2011-08-01T06:04:30Z</dcterms:modified>
  <cp:revision>1</cp:revision>
  <dc:title>Gastro– 09.2025 – Prymat Group, z nazwami konkurencji</dc:title>
</cp:coreProperties>
</file>